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ppt/slides/slide153.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39.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8"/>
  </p:notesMasterIdLst>
  <p:sldIdLst>
    <p:sldId id="256" r:id="rId2"/>
    <p:sldId id="408" r:id="rId3"/>
    <p:sldId id="410" r:id="rId4"/>
    <p:sldId id="409" r:id="rId5"/>
    <p:sldId id="411" r:id="rId6"/>
    <p:sldId id="412" r:id="rId7"/>
    <p:sldId id="257" r:id="rId8"/>
    <p:sldId id="258"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74" y="-8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613768-984B-4396-8575-03050F119638}" type="datetimeFigureOut">
              <a:rPr lang="en-US" smtClean="0"/>
              <a:pPr/>
              <a:t>3/9/2012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FBA0C3-436E-476E-8104-9FADC7779B0E}" type="slidenum">
              <a:rPr lang="en-US" smtClean="0"/>
              <a:pPr/>
              <a:t>‹#›</a:t>
            </a:fld>
            <a:endParaRPr lang="en-US"/>
          </a:p>
        </p:txBody>
      </p:sp>
    </p:spTree>
    <p:extLst>
      <p:ext uri="{BB962C8B-B14F-4D97-AF65-F5344CB8AC3E}">
        <p14:creationId xmlns:p14="http://schemas.microsoft.com/office/powerpoint/2010/main" xmlns="" val="91553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86D570-780F-4B22-87EB-4C4CD598ED9C}" type="datetimeFigureOut">
              <a:rPr lang="en-US" smtClean="0"/>
              <a:pPr/>
              <a:t>3/9/2012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A65433-8CAC-45A7-BFE5-6607D17987B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86D570-780F-4B22-87EB-4C4CD598ED9C}" type="datetimeFigureOut">
              <a:rPr lang="en-US" smtClean="0"/>
              <a:pPr/>
              <a:t>3/9/2012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A65433-8CAC-45A7-BFE5-6607D17987B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86D570-780F-4B22-87EB-4C4CD598ED9C}" type="datetimeFigureOut">
              <a:rPr lang="en-US" smtClean="0"/>
              <a:pPr/>
              <a:t>3/9/2012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A65433-8CAC-45A7-BFE5-6607D17987B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86D570-780F-4B22-87EB-4C4CD598ED9C}" type="datetimeFigureOut">
              <a:rPr lang="en-US" smtClean="0"/>
              <a:pPr/>
              <a:t>3/9/2012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A65433-8CAC-45A7-BFE5-6607D17987B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86D570-780F-4B22-87EB-4C4CD598ED9C}" type="datetimeFigureOut">
              <a:rPr lang="en-US" smtClean="0"/>
              <a:pPr/>
              <a:t>3/9/2012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A65433-8CAC-45A7-BFE5-6607D17987B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486D570-780F-4B22-87EB-4C4CD598ED9C}" type="datetimeFigureOut">
              <a:rPr lang="en-US" smtClean="0"/>
              <a:pPr/>
              <a:t>3/9/2012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A65433-8CAC-45A7-BFE5-6607D17987B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86D570-780F-4B22-87EB-4C4CD598ED9C}" type="datetimeFigureOut">
              <a:rPr lang="en-US" smtClean="0"/>
              <a:pPr/>
              <a:t>3/9/2012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A65433-8CAC-45A7-BFE5-6607D17987B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86D570-780F-4B22-87EB-4C4CD598ED9C}" type="datetimeFigureOut">
              <a:rPr lang="en-US" smtClean="0"/>
              <a:pPr/>
              <a:t>3/9/2012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A65433-8CAC-45A7-BFE5-6607D17987B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6D570-780F-4B22-87EB-4C4CD598ED9C}" type="datetimeFigureOut">
              <a:rPr lang="en-US" smtClean="0"/>
              <a:pPr/>
              <a:t>3/9/2012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A65433-8CAC-45A7-BFE5-6607D17987B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86D570-780F-4B22-87EB-4C4CD598ED9C}" type="datetimeFigureOut">
              <a:rPr lang="en-US" smtClean="0"/>
              <a:pPr/>
              <a:t>3/9/2012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A65433-8CAC-45A7-BFE5-6607D17987B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86D570-780F-4B22-87EB-4C4CD598ED9C}" type="datetimeFigureOut">
              <a:rPr lang="en-US" smtClean="0"/>
              <a:pPr/>
              <a:t>3/9/2012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A65433-8CAC-45A7-BFE5-6607D17987B3}" type="slidenum">
              <a:rPr lang="en-US" smtClean="0"/>
              <a:pPr/>
              <a:t>‹#›</a:t>
            </a:fld>
            <a:endParaRPr lang="en-US"/>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en-US" smtClean="0"/>
              <a:t>Click icon to add picture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5486D570-780F-4B22-87EB-4C4CD598ED9C}" type="datetimeFigureOut">
              <a:rPr lang="en-US" smtClean="0"/>
              <a:pPr/>
              <a:t>3/9/2012</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DDA65433-8CAC-45A7-BFE5-6607D17987B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xml"/><Relationship Id="rId4" Type="http://schemas.openxmlformats.org/officeDocument/2006/relationships/image" Target="../media/image207.jpeg"/></Relationships>
</file>

<file path=ppt/slides/_rels/slide10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hyperlink" Target="http://www.forestryimages.org/images/768x512/1236167.jpg" TargetMode="External"/><Relationship Id="rId1" Type="http://schemas.openxmlformats.org/officeDocument/2006/relationships/slideLayout" Target="../slideLayouts/slideLayout2.xml"/><Relationship Id="rId4" Type="http://schemas.openxmlformats.org/officeDocument/2006/relationships/image" Target="../media/image209.jpeg"/></Relationships>
</file>

<file path=ppt/slides/_rels/slide10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www.forestryimages.org/images/768x512/0013110.jpg" TargetMode="External"/><Relationship Id="rId2" Type="http://schemas.openxmlformats.org/officeDocument/2006/relationships/image" Target="../media/image232.jpeg"/><Relationship Id="rId1" Type="http://schemas.openxmlformats.org/officeDocument/2006/relationships/slideLayout" Target="../slideLayouts/slideLayout2.xml"/><Relationship Id="rId4" Type="http://schemas.openxmlformats.org/officeDocument/2006/relationships/image" Target="../media/image233.jpeg"/></Relationships>
</file>

<file path=ppt/slides/_rels/slide11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jpeg"/><Relationship Id="rId1" Type="http://schemas.openxmlformats.org/officeDocument/2006/relationships/slideLayout" Target="../slideLayouts/slideLayout2.xml"/><Relationship Id="rId4" Type="http://schemas.openxmlformats.org/officeDocument/2006/relationships/image" Target="../media/image251.png"/></Relationships>
</file>

<file path=ppt/slides/_rels/slide124.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126.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jpeg"/><Relationship Id="rId1" Type="http://schemas.openxmlformats.org/officeDocument/2006/relationships/slideLayout" Target="../slideLayouts/slideLayout2.xml"/><Relationship Id="rId4" Type="http://schemas.openxmlformats.org/officeDocument/2006/relationships/image" Target="../media/image267.png"/></Relationships>
</file>

<file path=ppt/slides/_rels/slide131.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2.xml"/><Relationship Id="rId4" Type="http://schemas.openxmlformats.org/officeDocument/2006/relationships/image" Target="../media/image288.jpeg"/></Relationships>
</file>

<file path=ppt/slides/_rels/slide141.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2.xml"/><Relationship Id="rId4" Type="http://schemas.openxmlformats.org/officeDocument/2006/relationships/image" Target="../media/image291.png"/></Relationships>
</file>

<file path=ppt/slides/_rels/slide142.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2.xml"/><Relationship Id="rId4" Type="http://schemas.openxmlformats.org/officeDocument/2006/relationships/image" Target="../media/image296.png"/></Relationships>
</file>

<file path=ppt/slides/_rels/slide144.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hyperlink" Target="http://www.forestryimages.org/images/768x512/1236127.jpg" TargetMode="External"/><Relationship Id="rId1" Type="http://schemas.openxmlformats.org/officeDocument/2006/relationships/slideLayout" Target="../slideLayouts/slideLayout2.xml"/><Relationship Id="rId5" Type="http://schemas.openxmlformats.org/officeDocument/2006/relationships/image" Target="../media/image301.png"/><Relationship Id="rId4" Type="http://schemas.openxmlformats.org/officeDocument/2006/relationships/image" Target="../media/image300.png"/></Relationships>
</file>

<file path=ppt/slides/_rels/slide146.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image" Target="../media/image302.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306.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image" Target="../media/image310.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image" Target="../media/image314.png"/><Relationship Id="rId1" Type="http://schemas.openxmlformats.org/officeDocument/2006/relationships/slideLayout" Target="../slideLayouts/slideLayout2.xml"/><Relationship Id="rId4" Type="http://schemas.openxmlformats.org/officeDocument/2006/relationships/image" Target="../media/image316.png"/></Relationships>
</file>

<file path=ppt/slides/_rels/slide154.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tephenville.tamu.edu/~fmitchel/dragonfly/Libellulidae/t_743m.htm" TargetMode="External"/><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yahooligans.com/content/animals/species/3662.html" TargetMode="External"/><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5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7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hyperlink" Target="http://www.forestryimages.org/images/768x512/1231073.jpg" TargetMode="External"/><Relationship Id="rId3" Type="http://schemas.openxmlformats.org/officeDocument/2006/relationships/image" Target="../media/image177.jpeg"/><Relationship Id="rId7" Type="http://schemas.openxmlformats.org/officeDocument/2006/relationships/image" Target="../media/image179.jpeg"/><Relationship Id="rId2" Type="http://schemas.openxmlformats.org/officeDocument/2006/relationships/hyperlink" Target="http://www.forestryimages.org/images/768x512/1435071.jpg" TargetMode="External"/><Relationship Id="rId1" Type="http://schemas.openxmlformats.org/officeDocument/2006/relationships/slideLayout" Target="../slideLayouts/slideLayout2.xml"/><Relationship Id="rId6" Type="http://schemas.openxmlformats.org/officeDocument/2006/relationships/hyperlink" Target="http://www.forestryimages.org/images/768x512/1231153.jpg" TargetMode="External"/><Relationship Id="rId5" Type="http://schemas.openxmlformats.org/officeDocument/2006/relationships/image" Target="../media/image178.jpeg"/><Relationship Id="rId4" Type="http://schemas.openxmlformats.org/officeDocument/2006/relationships/hyperlink" Target="http://www.forestryimages.org/images/768x512/1231168.jpg" TargetMode="External"/><Relationship Id="rId9" Type="http://schemas.openxmlformats.org/officeDocument/2006/relationships/image" Target="../media/image180.jpeg"/></Relationships>
</file>

<file path=ppt/slides/_rels/slide8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9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www.forestryimages.org/images/768x512/1234075.jpg" TargetMode="External"/><Relationship Id="rId2" Type="http://schemas.openxmlformats.org/officeDocument/2006/relationships/image" Target="../media/image199.jpeg"/><Relationship Id="rId1" Type="http://schemas.openxmlformats.org/officeDocument/2006/relationships/slideLayout" Target="../slideLayouts/slideLayout2.xml"/><Relationship Id="rId4" Type="http://schemas.openxmlformats.org/officeDocument/2006/relationships/image" Target="../media/image200.jpeg"/></Relationships>
</file>

<file path=ppt/slides/_rels/slide9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Midway FFA 	</a:t>
            </a:r>
            <a:endParaRPr lang="en-US" dirty="0"/>
          </a:p>
        </p:txBody>
      </p:sp>
      <p:sp>
        <p:nvSpPr>
          <p:cNvPr id="3" name="Subtitle 2"/>
          <p:cNvSpPr>
            <a:spLocks noGrp="1"/>
          </p:cNvSpPr>
          <p:nvPr>
            <p:ph type="subTitle" idx="1"/>
          </p:nvPr>
        </p:nvSpPr>
        <p:spPr/>
        <p:txBody>
          <a:bodyPr/>
          <a:lstStyle/>
          <a:p>
            <a:r>
              <a:rPr lang="en-US" dirty="0" smtClean="0"/>
              <a:t>Entomology CDE Slide Show</a:t>
            </a:r>
            <a:endParaRPr lang="en-US" dirty="0"/>
          </a:p>
        </p:txBody>
      </p:sp>
    </p:spTree>
    <p:extLst>
      <p:ext uri="{BB962C8B-B14F-4D97-AF65-F5344CB8AC3E}">
        <p14:creationId xmlns:p14="http://schemas.microsoft.com/office/powerpoint/2010/main" xmlns="" val="3503516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004 </a:t>
            </a:r>
            <a:r>
              <a:rPr lang="en-US" dirty="0" smtClean="0"/>
              <a:t>Aphid </a:t>
            </a:r>
            <a:endParaRPr lang="en-US" dirty="0"/>
          </a:p>
        </p:txBody>
      </p:sp>
      <p:sp>
        <p:nvSpPr>
          <p:cNvPr id="3" name="Content Placeholder 2"/>
          <p:cNvSpPr>
            <a:spLocks noGrp="1"/>
          </p:cNvSpPr>
          <p:nvPr>
            <p:ph idx="1"/>
          </p:nvPr>
        </p:nvSpPr>
        <p:spPr>
          <a:xfrm>
            <a:off x="1009443" y="1676401"/>
            <a:ext cx="7125112" cy="1752600"/>
          </a:xfrm>
        </p:spPr>
        <p:txBody>
          <a:bodyPr>
            <a:normAutofit/>
          </a:bodyPr>
          <a:lstStyle/>
          <a:p>
            <a:r>
              <a:rPr lang="en-US" dirty="0" err="1"/>
              <a:t>Hemiptera</a:t>
            </a:r>
            <a:r>
              <a:rPr lang="en-US" dirty="0"/>
              <a:t> </a:t>
            </a:r>
          </a:p>
          <a:p>
            <a:r>
              <a:rPr lang="en-US" dirty="0" err="1" smtClean="0"/>
              <a:t>Hemimetabolous</a:t>
            </a:r>
            <a:r>
              <a:rPr lang="en-US" dirty="0" smtClean="0"/>
              <a:t> </a:t>
            </a:r>
          </a:p>
          <a:p>
            <a:r>
              <a:rPr lang="en-US" dirty="0" smtClean="0"/>
              <a:t>Piercing-sucking </a:t>
            </a:r>
          </a:p>
          <a:p>
            <a:r>
              <a:rPr lang="en-US" dirty="0" smtClean="0"/>
              <a:t>Pest</a:t>
            </a:r>
            <a:endParaRPr lang="en-US" dirty="0"/>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19600" y="838200"/>
            <a:ext cx="3886200" cy="324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62450" y="3733800"/>
            <a:ext cx="4000500" cy="26670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0975" y="3125788"/>
            <a:ext cx="2927350" cy="1941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8508185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094 </a:t>
            </a:r>
            <a:r>
              <a:rPr lang="en-US" dirty="0" smtClean="0"/>
              <a:t>Mosquito</a:t>
            </a:r>
            <a:endParaRPr lang="en-US" dirty="0"/>
          </a:p>
        </p:txBody>
      </p:sp>
      <p:sp>
        <p:nvSpPr>
          <p:cNvPr id="3" name="Content Placeholder 2"/>
          <p:cNvSpPr>
            <a:spLocks noGrp="1"/>
          </p:cNvSpPr>
          <p:nvPr>
            <p:ph idx="1"/>
          </p:nvPr>
        </p:nvSpPr>
        <p:spPr>
          <a:xfrm>
            <a:off x="1009443" y="1807361"/>
            <a:ext cx="7125112" cy="1469239"/>
          </a:xfrm>
        </p:spPr>
        <p:txBody>
          <a:bodyPr>
            <a:normAutofit fontScale="92500" lnSpcReduction="10000"/>
          </a:bodyPr>
          <a:lstStyle/>
          <a:p>
            <a:r>
              <a:rPr lang="en-US" dirty="0" err="1" smtClean="0"/>
              <a:t>Diptera</a:t>
            </a:r>
            <a:r>
              <a:rPr lang="en-US" dirty="0" smtClean="0"/>
              <a:t> </a:t>
            </a:r>
          </a:p>
          <a:p>
            <a:r>
              <a:rPr lang="en-US" dirty="0" err="1" smtClean="0"/>
              <a:t>Holometabolous</a:t>
            </a:r>
            <a:r>
              <a:rPr lang="en-US" dirty="0" smtClean="0"/>
              <a:t> </a:t>
            </a:r>
          </a:p>
          <a:p>
            <a:r>
              <a:rPr lang="en-US" dirty="0" smtClean="0"/>
              <a:t>Piercing-sucking </a:t>
            </a:r>
          </a:p>
          <a:p>
            <a:r>
              <a:rPr lang="en-US" dirty="0" smtClean="0"/>
              <a:t>Pest</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3429000"/>
            <a:ext cx="4572000" cy="3025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92782" y="3444080"/>
            <a:ext cx="4191000" cy="299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1480656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095 </a:t>
            </a:r>
            <a:r>
              <a:rPr lang="en-US" dirty="0" smtClean="0"/>
              <a:t>Mud-dauber </a:t>
            </a:r>
            <a:r>
              <a:rPr lang="en-US" dirty="0"/>
              <a:t>wasp</a:t>
            </a:r>
          </a:p>
        </p:txBody>
      </p:sp>
      <p:sp>
        <p:nvSpPr>
          <p:cNvPr id="3" name="Content Placeholder 2"/>
          <p:cNvSpPr>
            <a:spLocks noGrp="1"/>
          </p:cNvSpPr>
          <p:nvPr>
            <p:ph idx="1"/>
          </p:nvPr>
        </p:nvSpPr>
        <p:spPr>
          <a:xfrm>
            <a:off x="1009443" y="1807361"/>
            <a:ext cx="7125112" cy="2078839"/>
          </a:xfrm>
        </p:spPr>
        <p:txBody>
          <a:bodyPr/>
          <a:lstStyle/>
          <a:p>
            <a:r>
              <a:rPr lang="en-US" dirty="0" smtClean="0"/>
              <a:t>Hymenoptera </a:t>
            </a:r>
          </a:p>
          <a:p>
            <a:r>
              <a:rPr lang="en-US" dirty="0" err="1" smtClean="0"/>
              <a:t>Holometabolous</a:t>
            </a:r>
            <a:r>
              <a:rPr lang="en-US" dirty="0" smtClean="0"/>
              <a:t> </a:t>
            </a:r>
          </a:p>
          <a:p>
            <a:r>
              <a:rPr lang="en-US" dirty="0"/>
              <a:t>C</a:t>
            </a:r>
            <a:r>
              <a:rPr lang="en-US" dirty="0" smtClean="0"/>
              <a:t>hewing </a:t>
            </a:r>
          </a:p>
          <a:p>
            <a:r>
              <a:rPr lang="en-US" dirty="0" smtClean="0"/>
              <a:t>Variable</a:t>
            </a:r>
            <a:endParaRPr lang="en-US" dirty="0"/>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8739" y="3581400"/>
            <a:ext cx="4040188" cy="2908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37364" y="3581400"/>
            <a:ext cx="4362450" cy="291522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000" y="1524000"/>
            <a:ext cx="3048000" cy="2286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9793191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096 Oriental cockroach</a:t>
            </a:r>
          </a:p>
        </p:txBody>
      </p:sp>
      <p:sp>
        <p:nvSpPr>
          <p:cNvPr id="3" name="Content Placeholder 2"/>
          <p:cNvSpPr>
            <a:spLocks noGrp="1"/>
          </p:cNvSpPr>
          <p:nvPr>
            <p:ph idx="1"/>
          </p:nvPr>
        </p:nvSpPr>
        <p:spPr>
          <a:xfrm>
            <a:off x="990600" y="1502561"/>
            <a:ext cx="7125112" cy="2078839"/>
          </a:xfrm>
        </p:spPr>
        <p:txBody>
          <a:bodyPr/>
          <a:lstStyle/>
          <a:p>
            <a:r>
              <a:rPr lang="en-US" dirty="0" err="1" smtClean="0"/>
              <a:t>Blattodea</a:t>
            </a:r>
            <a:r>
              <a:rPr lang="en-US" dirty="0" smtClean="0"/>
              <a:t> </a:t>
            </a:r>
          </a:p>
          <a:p>
            <a:r>
              <a:rPr lang="en-US" dirty="0" err="1" smtClean="0"/>
              <a:t>Hemimetabolous</a:t>
            </a:r>
            <a:r>
              <a:rPr lang="en-US" dirty="0" smtClean="0"/>
              <a:t> </a:t>
            </a:r>
          </a:p>
          <a:p>
            <a:r>
              <a:rPr lang="en-US" dirty="0" smtClean="0"/>
              <a:t>Chewing </a:t>
            </a:r>
          </a:p>
          <a:p>
            <a:r>
              <a:rPr lang="en-US" dirty="0" smtClean="0"/>
              <a:t>Pest</a:t>
            </a:r>
            <a:endParaRPr lang="en-US" dirty="0"/>
          </a:p>
        </p:txBody>
      </p:sp>
      <p:pic>
        <p:nvPicPr>
          <p:cNvPr id="4" name="Picture 3" descr="oriental cockroach, Blattidae: Blatta orientalis Linnaeus">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3581400"/>
            <a:ext cx="3657600" cy="301783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orienrch"/>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14800" y="3595255"/>
            <a:ext cx="4116387" cy="30178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2501095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097 </a:t>
            </a:r>
            <a:r>
              <a:rPr lang="en-US" dirty="0" smtClean="0"/>
              <a:t>Painted </a:t>
            </a:r>
            <a:r>
              <a:rPr lang="en-US" dirty="0"/>
              <a:t>lady</a:t>
            </a:r>
          </a:p>
        </p:txBody>
      </p:sp>
      <p:sp>
        <p:nvSpPr>
          <p:cNvPr id="3" name="Content Placeholder 2"/>
          <p:cNvSpPr>
            <a:spLocks noGrp="1"/>
          </p:cNvSpPr>
          <p:nvPr>
            <p:ph idx="1"/>
          </p:nvPr>
        </p:nvSpPr>
        <p:spPr>
          <a:xfrm>
            <a:off x="1009443" y="1807361"/>
            <a:ext cx="7125112" cy="1697839"/>
          </a:xfrm>
        </p:spPr>
        <p:txBody>
          <a:bodyPr/>
          <a:lstStyle/>
          <a:p>
            <a:r>
              <a:rPr lang="en-US" dirty="0" smtClean="0"/>
              <a:t>Lepidoptera </a:t>
            </a:r>
          </a:p>
          <a:p>
            <a:r>
              <a:rPr lang="en-US" dirty="0" err="1" smtClean="0"/>
              <a:t>Holometabolous</a:t>
            </a:r>
            <a:r>
              <a:rPr lang="en-US" dirty="0" smtClean="0"/>
              <a:t> </a:t>
            </a:r>
          </a:p>
          <a:p>
            <a:r>
              <a:rPr lang="en-US" dirty="0" smtClean="0"/>
              <a:t>Siphoning </a:t>
            </a:r>
          </a:p>
          <a:p>
            <a:r>
              <a:rPr lang="en-US" dirty="0" smtClean="0"/>
              <a:t>Beneficial</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3657600"/>
            <a:ext cx="3942594" cy="2790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4400" y="2286000"/>
            <a:ext cx="3209925" cy="3003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7469015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098 </a:t>
            </a:r>
            <a:r>
              <a:rPr lang="en-US" dirty="0" smtClean="0"/>
              <a:t>Paper </a:t>
            </a:r>
            <a:r>
              <a:rPr lang="en-US" dirty="0"/>
              <a:t>wasp</a:t>
            </a:r>
          </a:p>
        </p:txBody>
      </p:sp>
      <p:sp>
        <p:nvSpPr>
          <p:cNvPr id="3" name="Content Placeholder 2"/>
          <p:cNvSpPr>
            <a:spLocks noGrp="1"/>
          </p:cNvSpPr>
          <p:nvPr>
            <p:ph idx="1"/>
          </p:nvPr>
        </p:nvSpPr>
        <p:spPr>
          <a:xfrm>
            <a:off x="1009443" y="1807361"/>
            <a:ext cx="7125112" cy="1774039"/>
          </a:xfrm>
        </p:spPr>
        <p:txBody>
          <a:bodyPr/>
          <a:lstStyle/>
          <a:p>
            <a:r>
              <a:rPr lang="en-US" dirty="0" smtClean="0"/>
              <a:t>Hymenoptera </a:t>
            </a:r>
          </a:p>
          <a:p>
            <a:r>
              <a:rPr lang="en-US" dirty="0" err="1"/>
              <a:t>H</a:t>
            </a:r>
            <a:r>
              <a:rPr lang="en-US" dirty="0" err="1" smtClean="0"/>
              <a:t>olometabolous</a:t>
            </a:r>
            <a:r>
              <a:rPr lang="en-US" dirty="0" smtClean="0"/>
              <a:t> </a:t>
            </a:r>
          </a:p>
          <a:p>
            <a:r>
              <a:rPr lang="en-US" dirty="0" smtClean="0"/>
              <a:t>Chewing </a:t>
            </a:r>
          </a:p>
          <a:p>
            <a:r>
              <a:rPr lang="en-US" dirty="0" smtClean="0"/>
              <a:t>Variable (Pest and Beneficial)</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3656034"/>
            <a:ext cx="3276600" cy="29447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78586" y="3656034"/>
            <a:ext cx="4363693" cy="2957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9327656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099 </a:t>
            </a:r>
            <a:r>
              <a:rPr lang="en-US" dirty="0" err="1" smtClean="0"/>
              <a:t>Pillbug</a:t>
            </a:r>
            <a:endParaRPr lang="en-US" dirty="0"/>
          </a:p>
        </p:txBody>
      </p:sp>
      <p:sp>
        <p:nvSpPr>
          <p:cNvPr id="3" name="Content Placeholder 2"/>
          <p:cNvSpPr>
            <a:spLocks noGrp="1"/>
          </p:cNvSpPr>
          <p:nvPr>
            <p:ph idx="1"/>
          </p:nvPr>
        </p:nvSpPr>
        <p:spPr>
          <a:xfrm>
            <a:off x="990600" y="1600200"/>
            <a:ext cx="7125112" cy="1621639"/>
          </a:xfrm>
        </p:spPr>
        <p:txBody>
          <a:bodyPr/>
          <a:lstStyle/>
          <a:p>
            <a:r>
              <a:rPr lang="en-US" dirty="0" smtClean="0"/>
              <a:t>Non-insect </a:t>
            </a:r>
          </a:p>
          <a:p>
            <a:r>
              <a:rPr lang="en-US" dirty="0" smtClean="0"/>
              <a:t>Chewing </a:t>
            </a:r>
          </a:p>
          <a:p>
            <a:r>
              <a:rPr lang="en-US" dirty="0" smtClean="0"/>
              <a:t>Variable (Pest and Beneficial)</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3200400"/>
            <a:ext cx="3749675" cy="306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3075" y="3200400"/>
            <a:ext cx="3810000" cy="30638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6939976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 </a:t>
            </a:r>
            <a:r>
              <a:rPr lang="en-US" dirty="0" smtClean="0"/>
              <a:t>Praying </a:t>
            </a:r>
            <a:r>
              <a:rPr lang="en-US" dirty="0"/>
              <a:t>mantis</a:t>
            </a:r>
          </a:p>
        </p:txBody>
      </p:sp>
      <p:sp>
        <p:nvSpPr>
          <p:cNvPr id="3" name="Content Placeholder 2"/>
          <p:cNvSpPr>
            <a:spLocks noGrp="1"/>
          </p:cNvSpPr>
          <p:nvPr>
            <p:ph idx="1"/>
          </p:nvPr>
        </p:nvSpPr>
        <p:spPr>
          <a:xfrm>
            <a:off x="1009443" y="1807361"/>
            <a:ext cx="7125112" cy="1774039"/>
          </a:xfrm>
        </p:spPr>
        <p:txBody>
          <a:bodyPr/>
          <a:lstStyle/>
          <a:p>
            <a:r>
              <a:rPr lang="en-US" dirty="0" err="1" smtClean="0"/>
              <a:t>Mantodea</a:t>
            </a:r>
            <a:r>
              <a:rPr lang="en-US" dirty="0" smtClean="0"/>
              <a:t> </a:t>
            </a:r>
          </a:p>
          <a:p>
            <a:r>
              <a:rPr lang="en-US" dirty="0" err="1" smtClean="0"/>
              <a:t>Hemimetabolous</a:t>
            </a:r>
            <a:r>
              <a:rPr lang="en-US" dirty="0" smtClean="0"/>
              <a:t> </a:t>
            </a:r>
          </a:p>
          <a:p>
            <a:r>
              <a:rPr lang="en-US" dirty="0" smtClean="0"/>
              <a:t>Chewing </a:t>
            </a:r>
          </a:p>
          <a:p>
            <a:r>
              <a:rPr lang="en-US" dirty="0" smtClean="0"/>
              <a:t>Beneficial</a:t>
            </a:r>
            <a:endParaRPr lang="en-US" dirty="0"/>
          </a:p>
        </p:txBody>
      </p:sp>
      <p:pic>
        <p:nvPicPr>
          <p:cNvPr id="4" name="Picture 3" descr="mantid_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3581400"/>
            <a:ext cx="4572000" cy="303212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carolmant"/>
          <p:cNvPicPr>
            <a:picLocks noChangeAspect="1" noChangeArrowheads="1"/>
          </p:cNvPicPr>
          <p:nvPr/>
        </p:nvPicPr>
        <p:blipFill>
          <a:blip r:embed="rId3" cstate="print">
            <a:lum bright="8000"/>
            <a:extLst>
              <a:ext uri="{28A0092B-C50C-407E-A947-70E740481C1C}">
                <a14:useLocalDpi xmlns:a14="http://schemas.microsoft.com/office/drawing/2010/main" xmlns="" val="0"/>
              </a:ext>
            </a:extLst>
          </a:blip>
          <a:srcRect/>
          <a:stretch>
            <a:fillRect/>
          </a:stretch>
        </p:blipFill>
        <p:spPr bwMode="auto">
          <a:xfrm>
            <a:off x="4953000" y="3581400"/>
            <a:ext cx="3962400" cy="303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8283999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101 Predaceous diving beetle</a:t>
            </a:r>
          </a:p>
        </p:txBody>
      </p:sp>
      <p:sp>
        <p:nvSpPr>
          <p:cNvPr id="3" name="Content Placeholder 2"/>
          <p:cNvSpPr>
            <a:spLocks noGrp="1"/>
          </p:cNvSpPr>
          <p:nvPr>
            <p:ph idx="1"/>
          </p:nvPr>
        </p:nvSpPr>
        <p:spPr>
          <a:xfrm>
            <a:off x="1009443" y="1807361"/>
            <a:ext cx="7125112" cy="1774039"/>
          </a:xfrm>
        </p:spPr>
        <p:txBody>
          <a:bodyPr/>
          <a:lstStyle/>
          <a:p>
            <a:r>
              <a:rPr lang="en-US" dirty="0" err="1" smtClean="0"/>
              <a:t>Coleoptera</a:t>
            </a:r>
            <a:r>
              <a:rPr lang="en-US" dirty="0" smtClean="0"/>
              <a:t> </a:t>
            </a:r>
          </a:p>
          <a:p>
            <a:r>
              <a:rPr lang="en-US" dirty="0" err="1"/>
              <a:t>H</a:t>
            </a:r>
            <a:r>
              <a:rPr lang="en-US" dirty="0" err="1" smtClean="0"/>
              <a:t>olometabolous</a:t>
            </a:r>
            <a:r>
              <a:rPr lang="en-US" dirty="0" smtClean="0"/>
              <a:t> </a:t>
            </a:r>
          </a:p>
          <a:p>
            <a:r>
              <a:rPr lang="en-US" dirty="0"/>
              <a:t>C</a:t>
            </a:r>
            <a:r>
              <a:rPr lang="en-US" dirty="0" smtClean="0"/>
              <a:t>hewing </a:t>
            </a:r>
          </a:p>
          <a:p>
            <a:r>
              <a:rPr lang="en-US" dirty="0" smtClean="0"/>
              <a:t>Beneficial</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399" y="3657600"/>
            <a:ext cx="3556277" cy="2714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67200" y="3345007"/>
            <a:ext cx="3810000"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3831089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102 </a:t>
            </a:r>
            <a:r>
              <a:rPr lang="en-US" dirty="0" smtClean="0"/>
              <a:t>Red </a:t>
            </a:r>
            <a:r>
              <a:rPr lang="en-US" dirty="0"/>
              <a:t>admiral </a:t>
            </a:r>
          </a:p>
        </p:txBody>
      </p:sp>
      <p:sp>
        <p:nvSpPr>
          <p:cNvPr id="3" name="Content Placeholder 2"/>
          <p:cNvSpPr>
            <a:spLocks noGrp="1"/>
          </p:cNvSpPr>
          <p:nvPr>
            <p:ph idx="1"/>
          </p:nvPr>
        </p:nvSpPr>
        <p:spPr>
          <a:xfrm>
            <a:off x="1009443" y="1807361"/>
            <a:ext cx="7125112" cy="1621639"/>
          </a:xfrm>
        </p:spPr>
        <p:txBody>
          <a:bodyPr/>
          <a:lstStyle/>
          <a:p>
            <a:r>
              <a:rPr lang="en-US" dirty="0" smtClean="0"/>
              <a:t>Lepidoptera </a:t>
            </a:r>
          </a:p>
          <a:p>
            <a:r>
              <a:rPr lang="en-US" dirty="0" err="1" smtClean="0"/>
              <a:t>Holometabolous</a:t>
            </a:r>
            <a:r>
              <a:rPr lang="en-US" dirty="0" smtClean="0"/>
              <a:t> </a:t>
            </a:r>
          </a:p>
          <a:p>
            <a:r>
              <a:rPr lang="en-US" dirty="0" smtClean="0"/>
              <a:t>Siphoning </a:t>
            </a:r>
          </a:p>
          <a:p>
            <a:r>
              <a:rPr lang="en-US" dirty="0" smtClean="0"/>
              <a:t>Beneficial</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0999" y="3505200"/>
            <a:ext cx="4390433" cy="30895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5287" y="1828800"/>
            <a:ext cx="4163934" cy="27709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9537301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103 </a:t>
            </a:r>
            <a:r>
              <a:rPr lang="en-US" dirty="0" smtClean="0"/>
              <a:t>Red </a:t>
            </a:r>
            <a:r>
              <a:rPr lang="en-US" dirty="0"/>
              <a:t>flour beetle</a:t>
            </a:r>
          </a:p>
        </p:txBody>
      </p:sp>
      <p:sp>
        <p:nvSpPr>
          <p:cNvPr id="3" name="Content Placeholder 2"/>
          <p:cNvSpPr>
            <a:spLocks noGrp="1"/>
          </p:cNvSpPr>
          <p:nvPr>
            <p:ph idx="1"/>
          </p:nvPr>
        </p:nvSpPr>
        <p:spPr>
          <a:xfrm>
            <a:off x="1009443" y="1807361"/>
            <a:ext cx="7125112" cy="2002639"/>
          </a:xfrm>
        </p:spPr>
        <p:txBody>
          <a:bodyPr/>
          <a:lstStyle/>
          <a:p>
            <a:r>
              <a:rPr lang="en-US" dirty="0" err="1" smtClean="0"/>
              <a:t>Coleoptera</a:t>
            </a:r>
            <a:r>
              <a:rPr lang="en-US" dirty="0" smtClean="0"/>
              <a:t> </a:t>
            </a:r>
          </a:p>
          <a:p>
            <a:r>
              <a:rPr lang="en-US" dirty="0" err="1"/>
              <a:t>H</a:t>
            </a:r>
            <a:r>
              <a:rPr lang="en-US" dirty="0" err="1" smtClean="0"/>
              <a:t>olometabolous</a:t>
            </a:r>
            <a:r>
              <a:rPr lang="en-US" dirty="0" smtClean="0"/>
              <a:t> </a:t>
            </a:r>
          </a:p>
          <a:p>
            <a:r>
              <a:rPr lang="en-US" dirty="0"/>
              <a:t>C</a:t>
            </a:r>
            <a:r>
              <a:rPr lang="en-US" dirty="0" smtClean="0"/>
              <a:t>hewing </a:t>
            </a:r>
          </a:p>
          <a:p>
            <a:r>
              <a:rPr lang="en-US" dirty="0" smtClean="0"/>
              <a:t>Pest</a:t>
            </a:r>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4343400"/>
            <a:ext cx="2743200" cy="205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65418" y="3285682"/>
            <a:ext cx="4686300" cy="30943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30567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005 Armored scale </a:t>
            </a:r>
            <a:endParaRPr lang="en-US" dirty="0"/>
          </a:p>
        </p:txBody>
      </p:sp>
      <p:sp>
        <p:nvSpPr>
          <p:cNvPr id="3" name="Content Placeholder 2"/>
          <p:cNvSpPr>
            <a:spLocks noGrp="1"/>
          </p:cNvSpPr>
          <p:nvPr>
            <p:ph idx="1"/>
          </p:nvPr>
        </p:nvSpPr>
        <p:spPr>
          <a:xfrm>
            <a:off x="1009443" y="1807361"/>
            <a:ext cx="7125112" cy="1926439"/>
          </a:xfrm>
        </p:spPr>
        <p:txBody>
          <a:bodyPr/>
          <a:lstStyle/>
          <a:p>
            <a:r>
              <a:rPr lang="en-US" dirty="0" err="1"/>
              <a:t>Hemiptera</a:t>
            </a:r>
            <a:r>
              <a:rPr lang="en-US" dirty="0"/>
              <a:t> </a:t>
            </a:r>
            <a:endParaRPr lang="en-US" dirty="0" smtClean="0"/>
          </a:p>
          <a:p>
            <a:r>
              <a:rPr lang="en-US" dirty="0" err="1" smtClean="0"/>
              <a:t>Hemimetabolous</a:t>
            </a:r>
            <a:r>
              <a:rPr lang="en-US" dirty="0" smtClean="0"/>
              <a:t> </a:t>
            </a:r>
          </a:p>
          <a:p>
            <a:r>
              <a:rPr lang="en-US" dirty="0" smtClean="0"/>
              <a:t>Piercing-sucking </a:t>
            </a:r>
          </a:p>
          <a:p>
            <a:r>
              <a:rPr lang="en-US" dirty="0" smtClean="0"/>
              <a:t>Pest</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81600" y="838200"/>
            <a:ext cx="3101975" cy="280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38400" y="3648075"/>
            <a:ext cx="3902075" cy="289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8287342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104 </a:t>
            </a:r>
            <a:r>
              <a:rPr lang="en-US" dirty="0" smtClean="0"/>
              <a:t>Red </a:t>
            </a:r>
            <a:r>
              <a:rPr lang="en-US" dirty="0"/>
              <a:t>harvester ant</a:t>
            </a:r>
          </a:p>
        </p:txBody>
      </p:sp>
      <p:sp>
        <p:nvSpPr>
          <p:cNvPr id="3" name="Content Placeholder 2"/>
          <p:cNvSpPr>
            <a:spLocks noGrp="1"/>
          </p:cNvSpPr>
          <p:nvPr>
            <p:ph idx="1"/>
          </p:nvPr>
        </p:nvSpPr>
        <p:spPr>
          <a:xfrm>
            <a:off x="1009443" y="1807361"/>
            <a:ext cx="7125112" cy="2231239"/>
          </a:xfrm>
        </p:spPr>
        <p:txBody>
          <a:bodyPr/>
          <a:lstStyle/>
          <a:p>
            <a:r>
              <a:rPr lang="en-US" dirty="0" smtClean="0"/>
              <a:t>Hymenoptera </a:t>
            </a:r>
          </a:p>
          <a:p>
            <a:r>
              <a:rPr lang="en-US" dirty="0" err="1" smtClean="0"/>
              <a:t>Holometablous</a:t>
            </a:r>
            <a:r>
              <a:rPr lang="en-US" dirty="0" smtClean="0"/>
              <a:t> </a:t>
            </a:r>
          </a:p>
          <a:p>
            <a:r>
              <a:rPr lang="en-US" dirty="0" smtClean="0"/>
              <a:t>Chewing </a:t>
            </a:r>
          </a:p>
          <a:p>
            <a:r>
              <a:rPr lang="en-US" dirty="0" smtClean="0"/>
              <a:t>Pest</a:t>
            </a:r>
            <a:endParaRPr lang="en-US" dirty="0"/>
          </a:p>
        </p:txBody>
      </p:sp>
      <p:pic>
        <p:nvPicPr>
          <p:cNvPr id="4" name="Picture 3" descr="Harvester An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65072" y="3240032"/>
            <a:ext cx="3795712" cy="318611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1109" y="3810000"/>
            <a:ext cx="3733800" cy="26025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540929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105 </a:t>
            </a:r>
            <a:r>
              <a:rPr lang="en-US" dirty="0" smtClean="0"/>
              <a:t>Red </a:t>
            </a:r>
            <a:r>
              <a:rPr lang="en-US" dirty="0"/>
              <a:t>imported fire ant</a:t>
            </a:r>
          </a:p>
        </p:txBody>
      </p:sp>
      <p:sp>
        <p:nvSpPr>
          <p:cNvPr id="3" name="Content Placeholder 2"/>
          <p:cNvSpPr>
            <a:spLocks noGrp="1"/>
          </p:cNvSpPr>
          <p:nvPr>
            <p:ph idx="1"/>
          </p:nvPr>
        </p:nvSpPr>
        <p:spPr>
          <a:xfrm>
            <a:off x="1009443" y="1807361"/>
            <a:ext cx="7125112" cy="1621639"/>
          </a:xfrm>
        </p:spPr>
        <p:txBody>
          <a:bodyPr/>
          <a:lstStyle/>
          <a:p>
            <a:r>
              <a:rPr lang="en-US" dirty="0" smtClean="0"/>
              <a:t>Hymenoptera </a:t>
            </a:r>
          </a:p>
          <a:p>
            <a:r>
              <a:rPr lang="en-US" dirty="0" err="1" smtClean="0"/>
              <a:t>Holometablous</a:t>
            </a:r>
            <a:r>
              <a:rPr lang="en-US" dirty="0" smtClean="0"/>
              <a:t> </a:t>
            </a:r>
          </a:p>
          <a:p>
            <a:r>
              <a:rPr lang="en-US" dirty="0"/>
              <a:t>C</a:t>
            </a:r>
            <a:r>
              <a:rPr lang="en-US" dirty="0" smtClean="0"/>
              <a:t>hewing </a:t>
            </a:r>
          </a:p>
          <a:p>
            <a:r>
              <a:rPr lang="en-US" dirty="0" smtClean="0"/>
              <a:t>Pest</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4070422"/>
            <a:ext cx="3751779" cy="2557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29200" y="3236985"/>
            <a:ext cx="2857500" cy="3390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5088935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106 </a:t>
            </a:r>
            <a:r>
              <a:rPr lang="en-US" dirty="0" smtClean="0"/>
              <a:t>Rice Weevil</a:t>
            </a:r>
            <a:endParaRPr lang="en-US" dirty="0"/>
          </a:p>
        </p:txBody>
      </p:sp>
      <p:sp>
        <p:nvSpPr>
          <p:cNvPr id="3" name="Content Placeholder 2"/>
          <p:cNvSpPr>
            <a:spLocks noGrp="1"/>
          </p:cNvSpPr>
          <p:nvPr>
            <p:ph idx="1"/>
          </p:nvPr>
        </p:nvSpPr>
        <p:spPr>
          <a:xfrm>
            <a:off x="1009443" y="1807361"/>
            <a:ext cx="7125112" cy="1621639"/>
          </a:xfrm>
        </p:spPr>
        <p:txBody>
          <a:bodyPr/>
          <a:lstStyle/>
          <a:p>
            <a:r>
              <a:rPr lang="en-US" dirty="0" err="1" smtClean="0"/>
              <a:t>Coleoptera</a:t>
            </a:r>
            <a:r>
              <a:rPr lang="en-US" dirty="0" smtClean="0"/>
              <a:t> </a:t>
            </a:r>
          </a:p>
          <a:p>
            <a:r>
              <a:rPr lang="en-US" dirty="0" err="1" smtClean="0"/>
              <a:t>Holometabolous</a:t>
            </a:r>
            <a:r>
              <a:rPr lang="en-US" dirty="0" smtClean="0"/>
              <a:t> </a:t>
            </a:r>
          </a:p>
          <a:p>
            <a:r>
              <a:rPr lang="en-US" dirty="0" smtClean="0"/>
              <a:t>Chewing </a:t>
            </a:r>
          </a:p>
          <a:p>
            <a:r>
              <a:rPr lang="en-US" dirty="0" smtClean="0"/>
              <a:t>Pest</a:t>
            </a:r>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62600" y="990600"/>
            <a:ext cx="2852737" cy="41419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3429000"/>
            <a:ext cx="3685174" cy="29510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8335633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107 </a:t>
            </a:r>
            <a:r>
              <a:rPr lang="en-US" dirty="0" smtClean="0"/>
              <a:t>Robber </a:t>
            </a:r>
            <a:r>
              <a:rPr lang="en-US" dirty="0"/>
              <a:t>fly </a:t>
            </a:r>
          </a:p>
        </p:txBody>
      </p:sp>
      <p:sp>
        <p:nvSpPr>
          <p:cNvPr id="3" name="Content Placeholder 2"/>
          <p:cNvSpPr>
            <a:spLocks noGrp="1"/>
          </p:cNvSpPr>
          <p:nvPr>
            <p:ph idx="1"/>
          </p:nvPr>
        </p:nvSpPr>
        <p:spPr>
          <a:xfrm>
            <a:off x="1009443" y="1807361"/>
            <a:ext cx="7125112" cy="1697839"/>
          </a:xfrm>
        </p:spPr>
        <p:txBody>
          <a:bodyPr/>
          <a:lstStyle/>
          <a:p>
            <a:r>
              <a:rPr lang="en-US" dirty="0" err="1" smtClean="0"/>
              <a:t>Diptera</a:t>
            </a:r>
            <a:r>
              <a:rPr lang="en-US" dirty="0" smtClean="0"/>
              <a:t> </a:t>
            </a:r>
          </a:p>
          <a:p>
            <a:r>
              <a:rPr lang="en-US" dirty="0" err="1"/>
              <a:t>H</a:t>
            </a:r>
            <a:r>
              <a:rPr lang="en-US" dirty="0" err="1" smtClean="0"/>
              <a:t>olometabolous</a:t>
            </a:r>
            <a:r>
              <a:rPr lang="en-US" dirty="0" smtClean="0"/>
              <a:t> </a:t>
            </a:r>
          </a:p>
          <a:p>
            <a:r>
              <a:rPr lang="en-US" dirty="0" smtClean="0"/>
              <a:t>Piercing-sucking </a:t>
            </a:r>
          </a:p>
          <a:p>
            <a:r>
              <a:rPr lang="en-US" dirty="0" smtClean="0"/>
              <a:t>Beneficial</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3581400"/>
            <a:ext cx="3592513" cy="294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25913" y="3345151"/>
            <a:ext cx="4724400" cy="31480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3059236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108 </a:t>
            </a:r>
            <a:r>
              <a:rPr lang="en-US" dirty="0" smtClean="0"/>
              <a:t>Rove </a:t>
            </a:r>
            <a:r>
              <a:rPr lang="en-US" dirty="0"/>
              <a:t>beetle</a:t>
            </a:r>
          </a:p>
        </p:txBody>
      </p:sp>
      <p:sp>
        <p:nvSpPr>
          <p:cNvPr id="3" name="Content Placeholder 2"/>
          <p:cNvSpPr>
            <a:spLocks noGrp="1"/>
          </p:cNvSpPr>
          <p:nvPr>
            <p:ph idx="1"/>
          </p:nvPr>
        </p:nvSpPr>
        <p:spPr>
          <a:xfrm>
            <a:off x="1009443" y="1807361"/>
            <a:ext cx="7125112" cy="1774039"/>
          </a:xfrm>
        </p:spPr>
        <p:txBody>
          <a:bodyPr/>
          <a:lstStyle/>
          <a:p>
            <a:r>
              <a:rPr lang="en-US" dirty="0" err="1" smtClean="0"/>
              <a:t>Coleoptera</a:t>
            </a:r>
            <a:r>
              <a:rPr lang="en-US" dirty="0" smtClean="0"/>
              <a:t> </a:t>
            </a:r>
          </a:p>
          <a:p>
            <a:r>
              <a:rPr lang="en-US" dirty="0" err="1"/>
              <a:t>H</a:t>
            </a:r>
            <a:r>
              <a:rPr lang="en-US" dirty="0" err="1" smtClean="0"/>
              <a:t>olometabolous</a:t>
            </a:r>
            <a:r>
              <a:rPr lang="en-US" dirty="0" smtClean="0"/>
              <a:t> </a:t>
            </a:r>
          </a:p>
          <a:p>
            <a:r>
              <a:rPr lang="en-US" dirty="0"/>
              <a:t>C</a:t>
            </a:r>
            <a:r>
              <a:rPr lang="en-US" dirty="0" smtClean="0"/>
              <a:t>hewing </a:t>
            </a:r>
          </a:p>
          <a:p>
            <a:r>
              <a:rPr lang="en-US" dirty="0" smtClean="0"/>
              <a:t>Beneficial</a:t>
            </a:r>
            <a:endParaRPr lang="en-US" dirty="0"/>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3590925"/>
            <a:ext cx="4572000" cy="3095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7" descr="rove beetle, Staphylinidae: Nudobius lentus Gravenhorst">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05400" y="3952875"/>
            <a:ext cx="36576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975152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109 </a:t>
            </a:r>
            <a:r>
              <a:rPr lang="en-US" dirty="0" err="1"/>
              <a:t>S</a:t>
            </a:r>
            <a:r>
              <a:rPr lang="en-US" dirty="0" err="1" smtClean="0"/>
              <a:t>awtoothed</a:t>
            </a:r>
            <a:r>
              <a:rPr lang="en-US" dirty="0" smtClean="0"/>
              <a:t> </a:t>
            </a:r>
            <a:r>
              <a:rPr lang="en-US" dirty="0"/>
              <a:t>grain beetle</a:t>
            </a:r>
          </a:p>
        </p:txBody>
      </p:sp>
      <p:sp>
        <p:nvSpPr>
          <p:cNvPr id="3" name="Content Placeholder 2"/>
          <p:cNvSpPr>
            <a:spLocks noGrp="1"/>
          </p:cNvSpPr>
          <p:nvPr>
            <p:ph idx="1"/>
          </p:nvPr>
        </p:nvSpPr>
        <p:spPr>
          <a:xfrm>
            <a:off x="1009443" y="1807361"/>
            <a:ext cx="7125112" cy="1621639"/>
          </a:xfrm>
        </p:spPr>
        <p:txBody>
          <a:bodyPr/>
          <a:lstStyle/>
          <a:p>
            <a:r>
              <a:rPr lang="en-US" dirty="0" err="1" smtClean="0"/>
              <a:t>Coleoptera</a:t>
            </a:r>
            <a:r>
              <a:rPr lang="en-US" dirty="0" smtClean="0"/>
              <a:t> </a:t>
            </a:r>
          </a:p>
          <a:p>
            <a:r>
              <a:rPr lang="en-US" dirty="0" err="1"/>
              <a:t>H</a:t>
            </a:r>
            <a:r>
              <a:rPr lang="en-US" dirty="0" err="1" smtClean="0"/>
              <a:t>olometabolous</a:t>
            </a:r>
            <a:r>
              <a:rPr lang="en-US" dirty="0" smtClean="0"/>
              <a:t> </a:t>
            </a:r>
          </a:p>
          <a:p>
            <a:r>
              <a:rPr lang="en-US" dirty="0"/>
              <a:t>C</a:t>
            </a:r>
            <a:r>
              <a:rPr lang="en-US" dirty="0" smtClean="0"/>
              <a:t>hewing </a:t>
            </a:r>
          </a:p>
          <a:p>
            <a:r>
              <a:rPr lang="en-US" dirty="0" smtClean="0"/>
              <a:t>Pest</a:t>
            </a:r>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48399" y="2057400"/>
            <a:ext cx="2229255" cy="3667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5" name="Straight Arrow Connector 4"/>
          <p:cNvCxnSpPr/>
          <p:nvPr/>
        </p:nvCxnSpPr>
        <p:spPr>
          <a:xfrm flipV="1">
            <a:off x="4953000" y="3352800"/>
            <a:ext cx="1981200" cy="538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124200" y="3244631"/>
            <a:ext cx="1981200" cy="646331"/>
          </a:xfrm>
          <a:prstGeom prst="rect">
            <a:avLst/>
          </a:prstGeom>
          <a:noFill/>
          <a:ln>
            <a:solidFill>
              <a:schemeClr val="tx1"/>
            </a:solidFill>
          </a:ln>
        </p:spPr>
        <p:txBody>
          <a:bodyPr wrap="square" rtlCol="0">
            <a:spAutoFit/>
          </a:bodyPr>
          <a:lstStyle/>
          <a:p>
            <a:r>
              <a:rPr lang="en-US" dirty="0" smtClean="0"/>
              <a:t>Note Jagged Edged Thorax</a:t>
            </a:r>
            <a:endParaRPr lang="en-US" dirty="0"/>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4114800"/>
            <a:ext cx="4686300" cy="258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1739945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 </a:t>
            </a:r>
            <a:r>
              <a:rPr lang="en-US" dirty="0" smtClean="0"/>
              <a:t>Scorpion</a:t>
            </a:r>
            <a:endParaRPr lang="en-US" dirty="0"/>
          </a:p>
        </p:txBody>
      </p:sp>
      <p:sp>
        <p:nvSpPr>
          <p:cNvPr id="3" name="Content Placeholder 2"/>
          <p:cNvSpPr>
            <a:spLocks noGrp="1"/>
          </p:cNvSpPr>
          <p:nvPr>
            <p:ph idx="1"/>
          </p:nvPr>
        </p:nvSpPr>
        <p:spPr>
          <a:xfrm>
            <a:off x="1009443" y="1807361"/>
            <a:ext cx="7125112" cy="1316839"/>
          </a:xfrm>
        </p:spPr>
        <p:txBody>
          <a:bodyPr/>
          <a:lstStyle/>
          <a:p>
            <a:r>
              <a:rPr lang="en-US" dirty="0"/>
              <a:t>N</a:t>
            </a:r>
            <a:r>
              <a:rPr lang="en-US" dirty="0" smtClean="0"/>
              <a:t>on-insect </a:t>
            </a:r>
          </a:p>
          <a:p>
            <a:r>
              <a:rPr lang="en-US" dirty="0" smtClean="0"/>
              <a:t>Pest</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3733800"/>
            <a:ext cx="4233862" cy="2332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76800" y="762000"/>
            <a:ext cx="3914775" cy="350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995829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111 </a:t>
            </a:r>
            <a:r>
              <a:rPr lang="en-US" dirty="0" err="1" smtClean="0"/>
              <a:t>Scorpionfly</a:t>
            </a:r>
            <a:endParaRPr lang="en-US" dirty="0"/>
          </a:p>
        </p:txBody>
      </p:sp>
      <p:sp>
        <p:nvSpPr>
          <p:cNvPr id="3" name="Content Placeholder 2"/>
          <p:cNvSpPr>
            <a:spLocks noGrp="1"/>
          </p:cNvSpPr>
          <p:nvPr>
            <p:ph idx="1"/>
          </p:nvPr>
        </p:nvSpPr>
        <p:spPr>
          <a:xfrm>
            <a:off x="1009443" y="1807361"/>
            <a:ext cx="7125112" cy="1697839"/>
          </a:xfrm>
        </p:spPr>
        <p:txBody>
          <a:bodyPr/>
          <a:lstStyle/>
          <a:p>
            <a:r>
              <a:rPr lang="en-US" dirty="0" err="1" smtClean="0"/>
              <a:t>Mecoptera</a:t>
            </a:r>
            <a:r>
              <a:rPr lang="en-US" dirty="0" smtClean="0"/>
              <a:t> </a:t>
            </a:r>
          </a:p>
          <a:p>
            <a:r>
              <a:rPr lang="en-US" dirty="0" err="1"/>
              <a:t>H</a:t>
            </a:r>
            <a:r>
              <a:rPr lang="en-US" dirty="0" err="1" smtClean="0"/>
              <a:t>olometabolous</a:t>
            </a:r>
            <a:r>
              <a:rPr lang="en-US" dirty="0" smtClean="0"/>
              <a:t> </a:t>
            </a:r>
          </a:p>
          <a:p>
            <a:r>
              <a:rPr lang="en-US" dirty="0"/>
              <a:t>C</a:t>
            </a:r>
            <a:r>
              <a:rPr lang="en-US" dirty="0" smtClean="0"/>
              <a:t>hewing </a:t>
            </a:r>
          </a:p>
          <a:p>
            <a:r>
              <a:rPr lang="en-US" dirty="0"/>
              <a:t>B</a:t>
            </a:r>
            <a:r>
              <a:rPr lang="en-US" dirty="0" smtClean="0"/>
              <a:t>eneficial</a:t>
            </a:r>
            <a:endParaRPr lang="en-US" dirty="0"/>
          </a:p>
          <a:p>
            <a:endParaRPr 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8928" y="1295400"/>
            <a:ext cx="3333751" cy="2500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28800" y="4038600"/>
            <a:ext cx="3533775" cy="23269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8945301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112 </a:t>
            </a:r>
            <a:r>
              <a:rPr lang="en-US" dirty="0" smtClean="0"/>
              <a:t>Silverfish</a:t>
            </a:r>
            <a:endParaRPr lang="en-US" dirty="0"/>
          </a:p>
        </p:txBody>
      </p:sp>
      <p:sp>
        <p:nvSpPr>
          <p:cNvPr id="3" name="Content Placeholder 2"/>
          <p:cNvSpPr>
            <a:spLocks noGrp="1"/>
          </p:cNvSpPr>
          <p:nvPr>
            <p:ph idx="1"/>
          </p:nvPr>
        </p:nvSpPr>
        <p:spPr>
          <a:xfrm>
            <a:off x="1009443" y="1807361"/>
            <a:ext cx="7125112" cy="1621639"/>
          </a:xfrm>
        </p:spPr>
        <p:txBody>
          <a:bodyPr/>
          <a:lstStyle/>
          <a:p>
            <a:r>
              <a:rPr lang="en-US" dirty="0" err="1" smtClean="0"/>
              <a:t>Thysanura</a:t>
            </a:r>
            <a:r>
              <a:rPr lang="en-US" dirty="0" smtClean="0"/>
              <a:t> </a:t>
            </a:r>
          </a:p>
          <a:p>
            <a:r>
              <a:rPr lang="en-US" dirty="0" err="1"/>
              <a:t>A</a:t>
            </a:r>
            <a:r>
              <a:rPr lang="en-US" dirty="0" err="1" smtClean="0"/>
              <a:t>metabolous</a:t>
            </a:r>
            <a:r>
              <a:rPr lang="en-US" dirty="0" smtClean="0"/>
              <a:t> </a:t>
            </a:r>
          </a:p>
          <a:p>
            <a:r>
              <a:rPr lang="en-US" dirty="0"/>
              <a:t>C</a:t>
            </a:r>
            <a:r>
              <a:rPr lang="en-US" dirty="0" smtClean="0"/>
              <a:t>hewing </a:t>
            </a:r>
          </a:p>
          <a:p>
            <a:r>
              <a:rPr lang="en-US" dirty="0" smtClean="0"/>
              <a:t>Pest</a:t>
            </a:r>
            <a:endParaRPr lang="en-US" dirty="0"/>
          </a:p>
        </p:txBody>
      </p:sp>
      <p:pic>
        <p:nvPicPr>
          <p:cNvPr id="4" name="Picture 3" descr="flsilve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53000" y="3442854"/>
            <a:ext cx="3933825" cy="313531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3488315"/>
            <a:ext cx="4581525" cy="30829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1070614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113 </a:t>
            </a:r>
            <a:r>
              <a:rPr lang="en-US" dirty="0" smtClean="0"/>
              <a:t>Skipper </a:t>
            </a:r>
            <a:r>
              <a:rPr lang="en-US" dirty="0"/>
              <a:t>butterfly</a:t>
            </a:r>
          </a:p>
        </p:txBody>
      </p:sp>
      <p:sp>
        <p:nvSpPr>
          <p:cNvPr id="3" name="Content Placeholder 2"/>
          <p:cNvSpPr>
            <a:spLocks noGrp="1"/>
          </p:cNvSpPr>
          <p:nvPr>
            <p:ph idx="1"/>
          </p:nvPr>
        </p:nvSpPr>
        <p:spPr>
          <a:xfrm>
            <a:off x="1009443" y="1807361"/>
            <a:ext cx="7125112" cy="1850239"/>
          </a:xfrm>
        </p:spPr>
        <p:txBody>
          <a:bodyPr/>
          <a:lstStyle/>
          <a:p>
            <a:r>
              <a:rPr lang="en-US" dirty="0" smtClean="0"/>
              <a:t>Lepidoptera </a:t>
            </a:r>
          </a:p>
          <a:p>
            <a:r>
              <a:rPr lang="en-US" dirty="0" err="1" smtClean="0"/>
              <a:t>Holometabolous</a:t>
            </a:r>
            <a:r>
              <a:rPr lang="en-US" dirty="0" smtClean="0"/>
              <a:t> </a:t>
            </a:r>
          </a:p>
          <a:p>
            <a:r>
              <a:rPr lang="en-US" dirty="0" smtClean="0"/>
              <a:t>Siphoning </a:t>
            </a:r>
          </a:p>
          <a:p>
            <a:r>
              <a:rPr lang="en-US" dirty="0" smtClean="0"/>
              <a:t>Variable (Pest and Beneficial)</a:t>
            </a:r>
            <a:endParaRPr lang="en-US" dirty="0"/>
          </a:p>
          <a:p>
            <a:endParaRPr lang="en-US" dirty="0"/>
          </a:p>
        </p:txBody>
      </p:sp>
      <p:pic>
        <p:nvPicPr>
          <p:cNvPr id="1331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3657600"/>
            <a:ext cx="4286250" cy="284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43400" y="2667000"/>
            <a:ext cx="4286250" cy="3219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4953000" y="6172200"/>
            <a:ext cx="2362200" cy="646331"/>
          </a:xfrm>
          <a:prstGeom prst="rect">
            <a:avLst/>
          </a:prstGeom>
          <a:noFill/>
        </p:spPr>
        <p:txBody>
          <a:bodyPr wrap="square" rtlCol="0">
            <a:spAutoFit/>
          </a:bodyPr>
          <a:lstStyle/>
          <a:p>
            <a:r>
              <a:rPr lang="en-US" dirty="0" smtClean="0"/>
              <a:t>Notice the Large Eyes</a:t>
            </a:r>
            <a:endParaRPr lang="en-US" dirty="0"/>
          </a:p>
        </p:txBody>
      </p:sp>
    </p:spTree>
    <p:extLst>
      <p:ext uri="{BB962C8B-B14F-4D97-AF65-F5344CB8AC3E}">
        <p14:creationId xmlns:p14="http://schemas.microsoft.com/office/powerpoint/2010/main" xmlns="" val="33483208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006 Assassin Bug</a:t>
            </a:r>
            <a:endParaRPr lang="en-US" dirty="0"/>
          </a:p>
        </p:txBody>
      </p:sp>
      <p:sp>
        <p:nvSpPr>
          <p:cNvPr id="3" name="Content Placeholder 2"/>
          <p:cNvSpPr>
            <a:spLocks noGrp="1"/>
          </p:cNvSpPr>
          <p:nvPr>
            <p:ph idx="1"/>
          </p:nvPr>
        </p:nvSpPr>
        <p:spPr>
          <a:xfrm>
            <a:off x="1009443" y="1807361"/>
            <a:ext cx="7125112" cy="1774039"/>
          </a:xfrm>
        </p:spPr>
        <p:txBody>
          <a:bodyPr/>
          <a:lstStyle/>
          <a:p>
            <a:r>
              <a:rPr lang="en-US" dirty="0" err="1" smtClean="0"/>
              <a:t>Hemiptera</a:t>
            </a:r>
            <a:endParaRPr lang="en-US" dirty="0" smtClean="0"/>
          </a:p>
          <a:p>
            <a:r>
              <a:rPr lang="en-US" dirty="0" err="1" smtClean="0"/>
              <a:t>Hemimetabolous</a:t>
            </a:r>
            <a:r>
              <a:rPr lang="en-US" dirty="0" smtClean="0"/>
              <a:t> </a:t>
            </a:r>
          </a:p>
          <a:p>
            <a:r>
              <a:rPr lang="en-US" dirty="0" smtClean="0"/>
              <a:t>Piercing-sucking </a:t>
            </a:r>
          </a:p>
          <a:p>
            <a:r>
              <a:rPr lang="en-US" dirty="0" smtClean="0"/>
              <a:t>Beneficial</a:t>
            </a:r>
            <a:endParaRPr lang="en-US" dirty="0"/>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43400" y="1524000"/>
            <a:ext cx="4116387" cy="299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9200" y="3505200"/>
            <a:ext cx="3124200" cy="3043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869352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114 </a:t>
            </a:r>
            <a:r>
              <a:rPr lang="en-US" dirty="0" err="1" smtClean="0"/>
              <a:t>Snakefly</a:t>
            </a:r>
            <a:r>
              <a:rPr lang="en-US" dirty="0" smtClean="0"/>
              <a:t> </a:t>
            </a:r>
            <a:r>
              <a:rPr lang="en-US" dirty="0"/>
              <a:t/>
            </a:r>
            <a:br>
              <a:rPr lang="en-US" dirty="0"/>
            </a:br>
            <a:endParaRPr lang="en-US" dirty="0"/>
          </a:p>
        </p:txBody>
      </p:sp>
      <p:sp>
        <p:nvSpPr>
          <p:cNvPr id="3" name="Content Placeholder 2"/>
          <p:cNvSpPr>
            <a:spLocks noGrp="1"/>
          </p:cNvSpPr>
          <p:nvPr>
            <p:ph idx="1"/>
          </p:nvPr>
        </p:nvSpPr>
        <p:spPr>
          <a:xfrm>
            <a:off x="1009443" y="1807361"/>
            <a:ext cx="7125112" cy="1393039"/>
          </a:xfrm>
        </p:spPr>
        <p:txBody>
          <a:bodyPr>
            <a:normAutofit fontScale="92500" lnSpcReduction="20000"/>
          </a:bodyPr>
          <a:lstStyle/>
          <a:p>
            <a:r>
              <a:rPr lang="en-US" dirty="0" err="1" smtClean="0"/>
              <a:t>Neuroptera</a:t>
            </a:r>
            <a:r>
              <a:rPr lang="en-US" dirty="0" smtClean="0"/>
              <a:t> </a:t>
            </a:r>
          </a:p>
          <a:p>
            <a:r>
              <a:rPr lang="en-US" dirty="0" err="1" smtClean="0"/>
              <a:t>Holometabolous</a:t>
            </a:r>
            <a:r>
              <a:rPr lang="en-US" dirty="0" smtClean="0"/>
              <a:t> </a:t>
            </a:r>
          </a:p>
          <a:p>
            <a:r>
              <a:rPr lang="en-US" dirty="0" smtClean="0"/>
              <a:t>Chewing </a:t>
            </a:r>
          </a:p>
          <a:p>
            <a:r>
              <a:rPr lang="en-US" dirty="0" smtClean="0"/>
              <a:t>Beneficial</a:t>
            </a:r>
            <a:endParaRPr lang="en-US"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3352800"/>
            <a:ext cx="4572000" cy="3267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52680" y="1600200"/>
            <a:ext cx="4181695" cy="2486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5513386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115 Soft </a:t>
            </a:r>
            <a:r>
              <a:rPr lang="en-US" dirty="0"/>
              <a:t>scale</a:t>
            </a:r>
          </a:p>
        </p:txBody>
      </p:sp>
      <p:sp>
        <p:nvSpPr>
          <p:cNvPr id="3" name="Content Placeholder 2"/>
          <p:cNvSpPr>
            <a:spLocks noGrp="1"/>
          </p:cNvSpPr>
          <p:nvPr>
            <p:ph idx="1"/>
          </p:nvPr>
        </p:nvSpPr>
        <p:spPr>
          <a:xfrm>
            <a:off x="1009443" y="1807361"/>
            <a:ext cx="7125112" cy="1621639"/>
          </a:xfrm>
        </p:spPr>
        <p:txBody>
          <a:bodyPr/>
          <a:lstStyle/>
          <a:p>
            <a:r>
              <a:rPr lang="en-US" dirty="0" err="1" smtClean="0"/>
              <a:t>Hemiptera</a:t>
            </a:r>
            <a:r>
              <a:rPr lang="en-US" dirty="0" smtClean="0"/>
              <a:t> </a:t>
            </a:r>
          </a:p>
          <a:p>
            <a:r>
              <a:rPr lang="en-US" dirty="0" err="1"/>
              <a:t>H</a:t>
            </a:r>
            <a:r>
              <a:rPr lang="en-US" dirty="0" err="1" smtClean="0"/>
              <a:t>emimetabolous</a:t>
            </a:r>
            <a:r>
              <a:rPr lang="en-US" dirty="0" smtClean="0"/>
              <a:t> </a:t>
            </a:r>
          </a:p>
          <a:p>
            <a:r>
              <a:rPr lang="en-US" dirty="0"/>
              <a:t>P</a:t>
            </a:r>
            <a:r>
              <a:rPr lang="en-US" dirty="0" smtClean="0"/>
              <a:t>iercing-sucking </a:t>
            </a:r>
          </a:p>
          <a:p>
            <a:r>
              <a:rPr lang="en-US" dirty="0" smtClean="0"/>
              <a:t>Pest</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38400" y="3124200"/>
            <a:ext cx="4856162" cy="3298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5881139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116 </a:t>
            </a:r>
            <a:r>
              <a:rPr lang="en-US" dirty="0" smtClean="0"/>
              <a:t>Soldier </a:t>
            </a:r>
            <a:r>
              <a:rPr lang="en-US" dirty="0"/>
              <a:t>beetle</a:t>
            </a:r>
          </a:p>
        </p:txBody>
      </p:sp>
      <p:sp>
        <p:nvSpPr>
          <p:cNvPr id="3" name="Content Placeholder 2"/>
          <p:cNvSpPr>
            <a:spLocks noGrp="1"/>
          </p:cNvSpPr>
          <p:nvPr>
            <p:ph idx="1"/>
          </p:nvPr>
        </p:nvSpPr>
        <p:spPr>
          <a:xfrm>
            <a:off x="1009443" y="1807361"/>
            <a:ext cx="7125112" cy="1774039"/>
          </a:xfrm>
        </p:spPr>
        <p:txBody>
          <a:bodyPr/>
          <a:lstStyle/>
          <a:p>
            <a:r>
              <a:rPr lang="en-US" dirty="0" err="1" smtClean="0"/>
              <a:t>Coleoptera</a:t>
            </a:r>
            <a:r>
              <a:rPr lang="en-US" dirty="0" smtClean="0"/>
              <a:t> </a:t>
            </a:r>
          </a:p>
          <a:p>
            <a:r>
              <a:rPr lang="en-US" dirty="0" err="1"/>
              <a:t>H</a:t>
            </a:r>
            <a:r>
              <a:rPr lang="en-US" dirty="0" err="1" smtClean="0"/>
              <a:t>olometabolous</a:t>
            </a:r>
            <a:r>
              <a:rPr lang="en-US" dirty="0" smtClean="0"/>
              <a:t> </a:t>
            </a:r>
          </a:p>
          <a:p>
            <a:r>
              <a:rPr lang="en-US" dirty="0"/>
              <a:t>C</a:t>
            </a:r>
            <a:r>
              <a:rPr lang="en-US" dirty="0" smtClean="0"/>
              <a:t>hewing </a:t>
            </a:r>
          </a:p>
          <a:p>
            <a:r>
              <a:rPr lang="en-US" dirty="0" smtClean="0"/>
              <a:t>Beneficial</a:t>
            </a:r>
            <a:endParaRPr lang="en-U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38600" y="1600200"/>
            <a:ext cx="4067175" cy="3209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3581400"/>
            <a:ext cx="3408426" cy="2705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4876800" y="5638800"/>
            <a:ext cx="2514600" cy="646331"/>
          </a:xfrm>
          <a:prstGeom prst="rect">
            <a:avLst/>
          </a:prstGeom>
          <a:noFill/>
        </p:spPr>
        <p:txBody>
          <a:bodyPr wrap="square" rtlCol="0">
            <a:spAutoFit/>
          </a:bodyPr>
          <a:lstStyle/>
          <a:p>
            <a:r>
              <a:rPr lang="en-US" dirty="0" smtClean="0"/>
              <a:t>Notice Orange Thorax</a:t>
            </a:r>
            <a:endParaRPr lang="en-US" dirty="0"/>
          </a:p>
        </p:txBody>
      </p:sp>
    </p:spTree>
    <p:extLst>
      <p:ext uri="{BB962C8B-B14F-4D97-AF65-F5344CB8AC3E}">
        <p14:creationId xmlns:p14="http://schemas.microsoft.com/office/powerpoint/2010/main" xmlns="" val="420389367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117 </a:t>
            </a:r>
            <a:r>
              <a:rPr lang="en-US" dirty="0" smtClean="0"/>
              <a:t>Southwestern </a:t>
            </a:r>
            <a:r>
              <a:rPr lang="en-US" dirty="0"/>
              <a:t>corn borer</a:t>
            </a:r>
            <a:br>
              <a:rPr lang="en-US" dirty="0"/>
            </a:br>
            <a:endParaRPr lang="en-US" dirty="0"/>
          </a:p>
        </p:txBody>
      </p:sp>
      <p:sp>
        <p:nvSpPr>
          <p:cNvPr id="3" name="Content Placeholder 2"/>
          <p:cNvSpPr>
            <a:spLocks noGrp="1"/>
          </p:cNvSpPr>
          <p:nvPr>
            <p:ph idx="1"/>
          </p:nvPr>
        </p:nvSpPr>
        <p:spPr>
          <a:xfrm>
            <a:off x="1009443" y="1807361"/>
            <a:ext cx="7125112" cy="1926439"/>
          </a:xfrm>
        </p:spPr>
        <p:txBody>
          <a:bodyPr/>
          <a:lstStyle/>
          <a:p>
            <a:r>
              <a:rPr lang="en-US" dirty="0" smtClean="0"/>
              <a:t>Lepidoptera </a:t>
            </a:r>
          </a:p>
          <a:p>
            <a:r>
              <a:rPr lang="en-US" dirty="0" err="1"/>
              <a:t>H</a:t>
            </a:r>
            <a:r>
              <a:rPr lang="en-US" dirty="0" err="1" smtClean="0"/>
              <a:t>olometabolous</a:t>
            </a:r>
            <a:r>
              <a:rPr lang="en-US" dirty="0" smtClean="0"/>
              <a:t> </a:t>
            </a:r>
          </a:p>
          <a:p>
            <a:r>
              <a:rPr lang="en-US" dirty="0"/>
              <a:t>C</a:t>
            </a:r>
            <a:r>
              <a:rPr lang="en-US" dirty="0" smtClean="0"/>
              <a:t>hewing </a:t>
            </a:r>
          </a:p>
          <a:p>
            <a:r>
              <a:rPr lang="en-US" dirty="0"/>
              <a:t>P</a:t>
            </a:r>
            <a:r>
              <a:rPr lang="en-US" dirty="0" smtClean="0"/>
              <a:t>est</a:t>
            </a:r>
            <a:endParaRPr lang="en-US" dirty="0"/>
          </a:p>
        </p:txBody>
      </p:sp>
      <p:pic>
        <p:nvPicPr>
          <p:cNvPr id="4" name="Picture 3" descr="southwestern corn borer mot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4410580"/>
            <a:ext cx="3011487" cy="189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26914" y="1600200"/>
            <a:ext cx="3168396"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19600" y="4270880"/>
            <a:ext cx="3048001" cy="2033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2270136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118 </a:t>
            </a:r>
            <a:r>
              <a:rPr lang="en-US" dirty="0" smtClean="0"/>
              <a:t>Sphinx </a:t>
            </a:r>
            <a:r>
              <a:rPr lang="en-US" dirty="0"/>
              <a:t>moth</a:t>
            </a:r>
          </a:p>
        </p:txBody>
      </p:sp>
      <p:sp>
        <p:nvSpPr>
          <p:cNvPr id="3" name="Content Placeholder 2"/>
          <p:cNvSpPr>
            <a:spLocks noGrp="1"/>
          </p:cNvSpPr>
          <p:nvPr>
            <p:ph idx="1"/>
          </p:nvPr>
        </p:nvSpPr>
        <p:spPr>
          <a:xfrm>
            <a:off x="1009443" y="1807361"/>
            <a:ext cx="7125112" cy="1697839"/>
          </a:xfrm>
        </p:spPr>
        <p:txBody>
          <a:bodyPr/>
          <a:lstStyle/>
          <a:p>
            <a:r>
              <a:rPr lang="en-US" dirty="0" smtClean="0"/>
              <a:t>Lepidoptera </a:t>
            </a:r>
          </a:p>
          <a:p>
            <a:r>
              <a:rPr lang="en-US" dirty="0" err="1" smtClean="0"/>
              <a:t>Holometabolous</a:t>
            </a:r>
            <a:r>
              <a:rPr lang="en-US" dirty="0" smtClean="0"/>
              <a:t> </a:t>
            </a:r>
          </a:p>
          <a:p>
            <a:r>
              <a:rPr lang="en-US" dirty="0" smtClean="0"/>
              <a:t>Siphoning </a:t>
            </a:r>
          </a:p>
          <a:p>
            <a:r>
              <a:rPr lang="en-US" dirty="0" smtClean="0"/>
              <a:t>Variable (Beneficial and Pest)</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4191000"/>
            <a:ext cx="3395663" cy="2049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14800" y="4191000"/>
            <a:ext cx="3810000" cy="20494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4686881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119 </a:t>
            </a:r>
            <a:r>
              <a:rPr lang="en-US" dirty="0" smtClean="0"/>
              <a:t>Spider </a:t>
            </a:r>
            <a:r>
              <a:rPr lang="en-US" dirty="0"/>
              <a:t>mite</a:t>
            </a:r>
          </a:p>
        </p:txBody>
      </p:sp>
      <p:sp>
        <p:nvSpPr>
          <p:cNvPr id="3" name="Content Placeholder 2"/>
          <p:cNvSpPr>
            <a:spLocks noGrp="1"/>
          </p:cNvSpPr>
          <p:nvPr>
            <p:ph idx="1"/>
          </p:nvPr>
        </p:nvSpPr>
        <p:spPr>
          <a:xfrm>
            <a:off x="1009443" y="1807361"/>
            <a:ext cx="7125112" cy="1621639"/>
          </a:xfrm>
        </p:spPr>
        <p:txBody>
          <a:bodyPr/>
          <a:lstStyle/>
          <a:p>
            <a:r>
              <a:rPr lang="en-US" dirty="0" smtClean="0"/>
              <a:t>Non-insect </a:t>
            </a:r>
          </a:p>
          <a:p>
            <a:r>
              <a:rPr lang="en-US" dirty="0" smtClean="0"/>
              <a:t>Piercing-sucking </a:t>
            </a:r>
          </a:p>
          <a:p>
            <a:r>
              <a:rPr lang="en-US" dirty="0"/>
              <a:t>P</a:t>
            </a:r>
            <a:r>
              <a:rPr lang="en-US" dirty="0" smtClean="0"/>
              <a:t>est</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3214" y="3305200"/>
            <a:ext cx="3310586" cy="3147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91000" y="3505200"/>
            <a:ext cx="3032222" cy="2871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76800" y="838200"/>
            <a:ext cx="3295650" cy="23596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7223222" y="3505200"/>
            <a:ext cx="1234978" cy="369332"/>
          </a:xfrm>
          <a:prstGeom prst="rect">
            <a:avLst/>
          </a:prstGeom>
          <a:noFill/>
        </p:spPr>
        <p:txBody>
          <a:bodyPr wrap="square" rtlCol="0">
            <a:spAutoFit/>
          </a:bodyPr>
          <a:lstStyle/>
          <a:p>
            <a:r>
              <a:rPr lang="en-US" dirty="0" smtClean="0"/>
              <a:t>8 legs </a:t>
            </a:r>
            <a:endParaRPr lang="en-US" dirty="0"/>
          </a:p>
        </p:txBody>
      </p:sp>
    </p:spTree>
    <p:extLst>
      <p:ext uri="{BB962C8B-B14F-4D97-AF65-F5344CB8AC3E}">
        <p14:creationId xmlns:p14="http://schemas.microsoft.com/office/powerpoint/2010/main" xmlns="" val="57809224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120 </a:t>
            </a:r>
            <a:r>
              <a:rPr lang="en-US" dirty="0" err="1" smtClean="0"/>
              <a:t>Spinose</a:t>
            </a:r>
            <a:r>
              <a:rPr lang="en-US" dirty="0" smtClean="0"/>
              <a:t> </a:t>
            </a:r>
            <a:r>
              <a:rPr lang="en-US" dirty="0"/>
              <a:t>ear tick</a:t>
            </a:r>
          </a:p>
        </p:txBody>
      </p:sp>
      <p:sp>
        <p:nvSpPr>
          <p:cNvPr id="3" name="Content Placeholder 2"/>
          <p:cNvSpPr>
            <a:spLocks noGrp="1"/>
          </p:cNvSpPr>
          <p:nvPr>
            <p:ph idx="1"/>
          </p:nvPr>
        </p:nvSpPr>
        <p:spPr>
          <a:xfrm>
            <a:off x="1009443" y="1807361"/>
            <a:ext cx="7125112" cy="1545439"/>
          </a:xfrm>
        </p:spPr>
        <p:txBody>
          <a:bodyPr/>
          <a:lstStyle/>
          <a:p>
            <a:r>
              <a:rPr lang="en-US" dirty="0" smtClean="0"/>
              <a:t>Non </a:t>
            </a:r>
            <a:r>
              <a:rPr lang="en-US" dirty="0"/>
              <a:t>insect </a:t>
            </a:r>
            <a:endParaRPr lang="en-US" dirty="0" smtClean="0"/>
          </a:p>
          <a:p>
            <a:r>
              <a:rPr lang="en-US" dirty="0" smtClean="0"/>
              <a:t>Piercing-sucking </a:t>
            </a:r>
          </a:p>
          <a:p>
            <a:r>
              <a:rPr lang="en-US" dirty="0" smtClean="0"/>
              <a:t>Pest</a:t>
            </a:r>
            <a:endParaRPr lang="en-US"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3352800"/>
            <a:ext cx="4724400" cy="314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81600" y="1447800"/>
            <a:ext cx="3836988" cy="3095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4300204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121 </a:t>
            </a:r>
            <a:r>
              <a:rPr lang="en-US" dirty="0" smtClean="0"/>
              <a:t>Spittlebug</a:t>
            </a:r>
            <a:endParaRPr lang="en-US" dirty="0"/>
          </a:p>
        </p:txBody>
      </p:sp>
      <p:sp>
        <p:nvSpPr>
          <p:cNvPr id="3" name="Content Placeholder 2"/>
          <p:cNvSpPr>
            <a:spLocks noGrp="1"/>
          </p:cNvSpPr>
          <p:nvPr>
            <p:ph idx="1"/>
          </p:nvPr>
        </p:nvSpPr>
        <p:spPr>
          <a:xfrm>
            <a:off x="1009443" y="1807361"/>
            <a:ext cx="7125112" cy="1469239"/>
          </a:xfrm>
        </p:spPr>
        <p:txBody>
          <a:bodyPr>
            <a:normAutofit fontScale="92500" lnSpcReduction="10000"/>
          </a:bodyPr>
          <a:lstStyle/>
          <a:p>
            <a:r>
              <a:rPr lang="en-US" dirty="0" err="1" smtClean="0"/>
              <a:t>Hemiptera</a:t>
            </a:r>
            <a:r>
              <a:rPr lang="en-US" dirty="0" smtClean="0"/>
              <a:t> </a:t>
            </a:r>
          </a:p>
          <a:p>
            <a:r>
              <a:rPr lang="en-US" dirty="0" err="1" smtClean="0"/>
              <a:t>Hemimetabolous</a:t>
            </a:r>
            <a:r>
              <a:rPr lang="en-US" dirty="0" smtClean="0"/>
              <a:t> </a:t>
            </a:r>
          </a:p>
          <a:p>
            <a:r>
              <a:rPr lang="en-US" dirty="0" smtClean="0"/>
              <a:t>Piercing-sucking </a:t>
            </a:r>
          </a:p>
          <a:p>
            <a:r>
              <a:rPr lang="en-US" dirty="0" smtClean="0"/>
              <a:t>Pest</a:t>
            </a:r>
            <a:endParaRPr lang="en-US"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48200" y="609600"/>
            <a:ext cx="3205162" cy="39353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1513" y="3429001"/>
            <a:ext cx="3900487" cy="2928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219200" y="6553200"/>
            <a:ext cx="2590800" cy="369332"/>
          </a:xfrm>
          <a:prstGeom prst="rect">
            <a:avLst/>
          </a:prstGeom>
          <a:noFill/>
        </p:spPr>
        <p:txBody>
          <a:bodyPr wrap="square" rtlCol="0">
            <a:spAutoFit/>
          </a:bodyPr>
          <a:lstStyle/>
          <a:p>
            <a:r>
              <a:rPr lang="en-US" dirty="0" smtClean="0"/>
              <a:t>Larvae</a:t>
            </a:r>
            <a:endParaRPr lang="en-US" dirty="0"/>
          </a:p>
        </p:txBody>
      </p:sp>
      <p:sp>
        <p:nvSpPr>
          <p:cNvPr id="5" name="TextBox 4"/>
          <p:cNvSpPr txBox="1"/>
          <p:nvPr/>
        </p:nvSpPr>
        <p:spPr>
          <a:xfrm>
            <a:off x="5410200" y="4893469"/>
            <a:ext cx="1524000" cy="369332"/>
          </a:xfrm>
          <a:prstGeom prst="rect">
            <a:avLst/>
          </a:prstGeom>
          <a:noFill/>
        </p:spPr>
        <p:txBody>
          <a:bodyPr wrap="square" rtlCol="0">
            <a:spAutoFit/>
          </a:bodyPr>
          <a:lstStyle/>
          <a:p>
            <a:r>
              <a:rPr lang="en-US" dirty="0" smtClean="0"/>
              <a:t>Adult</a:t>
            </a:r>
            <a:endParaRPr lang="en-US" dirty="0"/>
          </a:p>
        </p:txBody>
      </p:sp>
    </p:spTree>
    <p:extLst>
      <p:ext uri="{BB962C8B-B14F-4D97-AF65-F5344CB8AC3E}">
        <p14:creationId xmlns:p14="http://schemas.microsoft.com/office/powerpoint/2010/main" xmlns="" val="83265396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122 </a:t>
            </a:r>
            <a:r>
              <a:rPr lang="en-US" dirty="0" smtClean="0"/>
              <a:t>Spotted </a:t>
            </a:r>
            <a:r>
              <a:rPr lang="en-US" dirty="0"/>
              <a:t>cucumber beetle</a:t>
            </a:r>
          </a:p>
        </p:txBody>
      </p:sp>
      <p:sp>
        <p:nvSpPr>
          <p:cNvPr id="3" name="Content Placeholder 2"/>
          <p:cNvSpPr>
            <a:spLocks noGrp="1"/>
          </p:cNvSpPr>
          <p:nvPr>
            <p:ph idx="1"/>
          </p:nvPr>
        </p:nvSpPr>
        <p:spPr>
          <a:xfrm>
            <a:off x="1009443" y="1807361"/>
            <a:ext cx="7125112" cy="1545439"/>
          </a:xfrm>
        </p:spPr>
        <p:txBody>
          <a:bodyPr>
            <a:normAutofit lnSpcReduction="10000"/>
          </a:bodyPr>
          <a:lstStyle/>
          <a:p>
            <a:r>
              <a:rPr lang="en-US" dirty="0" err="1" smtClean="0"/>
              <a:t>Coleoptera</a:t>
            </a:r>
            <a:r>
              <a:rPr lang="en-US" dirty="0" smtClean="0"/>
              <a:t> </a:t>
            </a:r>
          </a:p>
          <a:p>
            <a:r>
              <a:rPr lang="en-US" dirty="0" err="1" smtClean="0"/>
              <a:t>Holometabolous</a:t>
            </a:r>
            <a:r>
              <a:rPr lang="en-US" dirty="0" smtClean="0"/>
              <a:t> </a:t>
            </a:r>
          </a:p>
          <a:p>
            <a:r>
              <a:rPr lang="en-US" dirty="0" smtClean="0"/>
              <a:t>Chewing </a:t>
            </a:r>
          </a:p>
          <a:p>
            <a:r>
              <a:rPr lang="en-US" dirty="0" smtClean="0"/>
              <a:t>Pest</a:t>
            </a:r>
            <a:endParaRPr lang="en-US"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4191000"/>
            <a:ext cx="2971800" cy="2228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67200" y="2438400"/>
            <a:ext cx="4267200" cy="2990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9380752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123 </a:t>
            </a:r>
            <a:r>
              <a:rPr lang="en-US" dirty="0" smtClean="0"/>
              <a:t>Springtail</a:t>
            </a:r>
            <a:endParaRPr lang="en-US" dirty="0"/>
          </a:p>
        </p:txBody>
      </p:sp>
      <p:sp>
        <p:nvSpPr>
          <p:cNvPr id="3" name="Content Placeholder 2"/>
          <p:cNvSpPr>
            <a:spLocks noGrp="1"/>
          </p:cNvSpPr>
          <p:nvPr>
            <p:ph idx="1"/>
          </p:nvPr>
        </p:nvSpPr>
        <p:spPr>
          <a:xfrm>
            <a:off x="1009443" y="1807361"/>
            <a:ext cx="7125112" cy="1697839"/>
          </a:xfrm>
        </p:spPr>
        <p:txBody>
          <a:bodyPr/>
          <a:lstStyle/>
          <a:p>
            <a:r>
              <a:rPr lang="en-US" dirty="0" err="1" smtClean="0"/>
              <a:t>Collembola</a:t>
            </a:r>
            <a:r>
              <a:rPr lang="en-US" dirty="0" smtClean="0"/>
              <a:t> </a:t>
            </a:r>
          </a:p>
          <a:p>
            <a:r>
              <a:rPr lang="en-US" dirty="0" err="1" smtClean="0"/>
              <a:t>Ametabolous</a:t>
            </a:r>
            <a:r>
              <a:rPr lang="en-US" dirty="0" smtClean="0"/>
              <a:t> </a:t>
            </a:r>
          </a:p>
          <a:p>
            <a:r>
              <a:rPr lang="en-US" dirty="0"/>
              <a:t>C</a:t>
            </a:r>
            <a:r>
              <a:rPr lang="en-US" dirty="0" smtClean="0"/>
              <a:t>hewing </a:t>
            </a:r>
          </a:p>
          <a:p>
            <a:r>
              <a:rPr lang="en-US" dirty="0" smtClean="0"/>
              <a:t>Variable (Pest and Beneficial)</a:t>
            </a:r>
            <a:endParaRPr lang="en-US" i="1"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3669408"/>
            <a:ext cx="4267199" cy="27266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524000" y="6396038"/>
            <a:ext cx="7848600" cy="369332"/>
          </a:xfrm>
          <a:prstGeom prst="rect">
            <a:avLst/>
          </a:prstGeom>
          <a:noFill/>
        </p:spPr>
        <p:txBody>
          <a:bodyPr wrap="square" rtlCol="0">
            <a:spAutoFit/>
          </a:bodyPr>
          <a:lstStyle/>
          <a:p>
            <a:r>
              <a:rPr lang="en-US" dirty="0" err="1" smtClean="0"/>
              <a:t>Micrscopic</a:t>
            </a:r>
            <a:r>
              <a:rPr lang="en-US" dirty="0"/>
              <a:t> </a:t>
            </a:r>
            <a:r>
              <a:rPr lang="en-US" dirty="0" smtClean="0"/>
              <a:t>– Notice spike out of abdomen, that is the spring</a:t>
            </a:r>
            <a:endParaRPr lang="en-US" dirty="0"/>
          </a:p>
        </p:txBody>
      </p:sp>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57799" y="2895600"/>
            <a:ext cx="3413125" cy="3276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505628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007 Backswimmer</a:t>
            </a:r>
            <a:endParaRPr lang="en-US" dirty="0"/>
          </a:p>
        </p:txBody>
      </p:sp>
      <p:sp>
        <p:nvSpPr>
          <p:cNvPr id="3" name="Content Placeholder 2"/>
          <p:cNvSpPr>
            <a:spLocks noGrp="1"/>
          </p:cNvSpPr>
          <p:nvPr>
            <p:ph idx="1"/>
          </p:nvPr>
        </p:nvSpPr>
        <p:spPr>
          <a:xfrm>
            <a:off x="1009443" y="1807361"/>
            <a:ext cx="7125112" cy="1926439"/>
          </a:xfrm>
        </p:spPr>
        <p:txBody>
          <a:bodyPr/>
          <a:lstStyle/>
          <a:p>
            <a:r>
              <a:rPr lang="en-US" dirty="0" err="1" smtClean="0"/>
              <a:t>Hemiptera</a:t>
            </a:r>
            <a:r>
              <a:rPr lang="en-US" dirty="0" smtClean="0"/>
              <a:t> </a:t>
            </a:r>
          </a:p>
          <a:p>
            <a:r>
              <a:rPr lang="en-US" dirty="0" err="1" smtClean="0"/>
              <a:t>Hemimetabolous</a:t>
            </a:r>
            <a:endParaRPr lang="en-US" dirty="0" smtClean="0"/>
          </a:p>
          <a:p>
            <a:r>
              <a:rPr lang="en-US" dirty="0" smtClean="0"/>
              <a:t>Piercing-sucking </a:t>
            </a:r>
          </a:p>
          <a:p>
            <a:r>
              <a:rPr lang="en-US" dirty="0" smtClean="0"/>
              <a:t>Beneficial</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92782" y="1447800"/>
            <a:ext cx="3810000" cy="306705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 y="4114800"/>
            <a:ext cx="3810000" cy="24574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7495528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124 </a:t>
            </a:r>
            <a:r>
              <a:rPr lang="en-US" dirty="0" smtClean="0"/>
              <a:t>Squash </a:t>
            </a:r>
            <a:r>
              <a:rPr lang="en-US" dirty="0"/>
              <a:t>bug</a:t>
            </a:r>
          </a:p>
        </p:txBody>
      </p:sp>
      <p:sp>
        <p:nvSpPr>
          <p:cNvPr id="3" name="Content Placeholder 2"/>
          <p:cNvSpPr>
            <a:spLocks noGrp="1"/>
          </p:cNvSpPr>
          <p:nvPr>
            <p:ph idx="1"/>
          </p:nvPr>
        </p:nvSpPr>
        <p:spPr>
          <a:xfrm>
            <a:off x="1009443" y="1807361"/>
            <a:ext cx="7125112" cy="1697839"/>
          </a:xfrm>
        </p:spPr>
        <p:txBody>
          <a:bodyPr/>
          <a:lstStyle/>
          <a:p>
            <a:r>
              <a:rPr lang="en-US" dirty="0" err="1" smtClean="0"/>
              <a:t>Hemiptera</a:t>
            </a:r>
            <a:r>
              <a:rPr lang="en-US" dirty="0" smtClean="0"/>
              <a:t> </a:t>
            </a:r>
          </a:p>
          <a:p>
            <a:r>
              <a:rPr lang="en-US" dirty="0" err="1" smtClean="0"/>
              <a:t>Hemimetabolous</a:t>
            </a:r>
            <a:r>
              <a:rPr lang="en-US" dirty="0" smtClean="0"/>
              <a:t> </a:t>
            </a:r>
          </a:p>
          <a:p>
            <a:r>
              <a:rPr lang="en-US" dirty="0" smtClean="0"/>
              <a:t>Piercing-sucking </a:t>
            </a:r>
          </a:p>
          <a:p>
            <a:r>
              <a:rPr lang="en-US" dirty="0" smtClean="0"/>
              <a:t>Pest</a:t>
            </a:r>
            <a:endParaRPr lang="en-US"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3623838"/>
            <a:ext cx="3657600" cy="3079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00600" y="3616325"/>
            <a:ext cx="3505200" cy="301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57800" y="571500"/>
            <a:ext cx="2305050" cy="285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5491201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125 </a:t>
            </a:r>
            <a:r>
              <a:rPr lang="en-US" dirty="0" smtClean="0"/>
              <a:t>Stag </a:t>
            </a:r>
            <a:r>
              <a:rPr lang="en-US" dirty="0"/>
              <a:t>beetle</a:t>
            </a:r>
          </a:p>
        </p:txBody>
      </p:sp>
      <p:sp>
        <p:nvSpPr>
          <p:cNvPr id="3" name="Content Placeholder 2"/>
          <p:cNvSpPr>
            <a:spLocks noGrp="1"/>
          </p:cNvSpPr>
          <p:nvPr>
            <p:ph idx="1"/>
          </p:nvPr>
        </p:nvSpPr>
        <p:spPr>
          <a:xfrm>
            <a:off x="990600" y="1905000"/>
            <a:ext cx="7125112" cy="2231239"/>
          </a:xfrm>
        </p:spPr>
        <p:txBody>
          <a:bodyPr/>
          <a:lstStyle/>
          <a:p>
            <a:r>
              <a:rPr lang="en-US" dirty="0" err="1" smtClean="0"/>
              <a:t>Coleoptera</a:t>
            </a:r>
            <a:r>
              <a:rPr lang="en-US" dirty="0" smtClean="0"/>
              <a:t> </a:t>
            </a:r>
          </a:p>
          <a:p>
            <a:r>
              <a:rPr lang="en-US" dirty="0" err="1" smtClean="0"/>
              <a:t>Holometabolous</a:t>
            </a:r>
            <a:r>
              <a:rPr lang="en-US" dirty="0" smtClean="0"/>
              <a:t> </a:t>
            </a:r>
          </a:p>
          <a:p>
            <a:r>
              <a:rPr lang="en-US" dirty="0" smtClean="0"/>
              <a:t>Chewing </a:t>
            </a:r>
          </a:p>
          <a:p>
            <a:r>
              <a:rPr lang="en-US" dirty="0" smtClean="0"/>
              <a:t>Variable (Pest and Beneficial)</a:t>
            </a:r>
            <a:endParaRPr lang="en-US"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3962400"/>
            <a:ext cx="3200400" cy="26883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3553145"/>
            <a:ext cx="4038600" cy="3069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4350703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126 </a:t>
            </a:r>
            <a:r>
              <a:rPr lang="en-US" dirty="0" smtClean="0"/>
              <a:t>Stonefly</a:t>
            </a:r>
            <a:endParaRPr lang="en-US" dirty="0"/>
          </a:p>
        </p:txBody>
      </p:sp>
      <p:sp>
        <p:nvSpPr>
          <p:cNvPr id="3" name="Content Placeholder 2"/>
          <p:cNvSpPr>
            <a:spLocks noGrp="1"/>
          </p:cNvSpPr>
          <p:nvPr>
            <p:ph idx="1"/>
          </p:nvPr>
        </p:nvSpPr>
        <p:spPr>
          <a:xfrm>
            <a:off x="1009443" y="1807361"/>
            <a:ext cx="7125112" cy="1697839"/>
          </a:xfrm>
        </p:spPr>
        <p:txBody>
          <a:bodyPr/>
          <a:lstStyle/>
          <a:p>
            <a:r>
              <a:rPr lang="en-US" dirty="0" err="1" smtClean="0"/>
              <a:t>Plecoptera</a:t>
            </a:r>
            <a:r>
              <a:rPr lang="en-US" dirty="0" smtClean="0"/>
              <a:t> </a:t>
            </a:r>
          </a:p>
          <a:p>
            <a:r>
              <a:rPr lang="en-US" dirty="0" err="1"/>
              <a:t>H</a:t>
            </a:r>
            <a:r>
              <a:rPr lang="en-US" dirty="0" err="1" smtClean="0"/>
              <a:t>emimetabolous</a:t>
            </a:r>
            <a:r>
              <a:rPr lang="en-US" dirty="0" smtClean="0"/>
              <a:t> </a:t>
            </a:r>
          </a:p>
          <a:p>
            <a:r>
              <a:rPr lang="en-US" dirty="0" smtClean="0"/>
              <a:t>Chewing </a:t>
            </a:r>
          </a:p>
          <a:p>
            <a:r>
              <a:rPr lang="en-US" dirty="0"/>
              <a:t>B</a:t>
            </a:r>
            <a:r>
              <a:rPr lang="en-US" dirty="0" smtClean="0"/>
              <a:t>eneficial</a:t>
            </a:r>
            <a:endParaRPr lang="en-US" dirty="0"/>
          </a:p>
          <a:p>
            <a:endParaRPr lang="en-US" dirty="0"/>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6725" y="3429000"/>
            <a:ext cx="4105275" cy="2862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4400" y="533400"/>
            <a:ext cx="3498941" cy="2662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9743954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127 </a:t>
            </a:r>
            <a:r>
              <a:rPr lang="en-US" dirty="0" smtClean="0"/>
              <a:t>Sucking </a:t>
            </a:r>
            <a:r>
              <a:rPr lang="en-US" dirty="0"/>
              <a:t>louse</a:t>
            </a:r>
          </a:p>
        </p:txBody>
      </p:sp>
      <p:sp>
        <p:nvSpPr>
          <p:cNvPr id="3" name="Content Placeholder 2"/>
          <p:cNvSpPr>
            <a:spLocks noGrp="1"/>
          </p:cNvSpPr>
          <p:nvPr>
            <p:ph idx="1"/>
          </p:nvPr>
        </p:nvSpPr>
        <p:spPr>
          <a:xfrm>
            <a:off x="1009443" y="1807361"/>
            <a:ext cx="7125112" cy="1545439"/>
          </a:xfrm>
        </p:spPr>
        <p:txBody>
          <a:bodyPr>
            <a:normAutofit fontScale="92500" lnSpcReduction="10000"/>
          </a:bodyPr>
          <a:lstStyle/>
          <a:p>
            <a:r>
              <a:rPr lang="en-US" dirty="0" err="1" smtClean="0"/>
              <a:t>Phthiraptera</a:t>
            </a:r>
            <a:r>
              <a:rPr lang="en-US" dirty="0" smtClean="0"/>
              <a:t> </a:t>
            </a:r>
          </a:p>
          <a:p>
            <a:r>
              <a:rPr lang="en-US" dirty="0" err="1" smtClean="0"/>
              <a:t>Hemimetabolous</a:t>
            </a:r>
            <a:r>
              <a:rPr lang="en-US" dirty="0" smtClean="0"/>
              <a:t> </a:t>
            </a:r>
          </a:p>
          <a:p>
            <a:r>
              <a:rPr lang="en-US" dirty="0" smtClean="0"/>
              <a:t>Piercing-sucking </a:t>
            </a:r>
          </a:p>
          <a:p>
            <a:r>
              <a:rPr lang="en-US" dirty="0" smtClean="0"/>
              <a:t>Pest</a:t>
            </a:r>
            <a:endParaRPr lang="en-US" dirty="0"/>
          </a:p>
          <a:p>
            <a:endParaRPr lang="en-US" dirty="0"/>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3352800"/>
            <a:ext cx="4212765" cy="2733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62600" y="1706707"/>
            <a:ext cx="2219325" cy="166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2604997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128 </a:t>
            </a:r>
            <a:r>
              <a:rPr lang="en-US" dirty="0" err="1" smtClean="0"/>
              <a:t>Sulphur</a:t>
            </a:r>
            <a:r>
              <a:rPr lang="en-US" dirty="0" smtClean="0"/>
              <a:t> </a:t>
            </a:r>
            <a:r>
              <a:rPr lang="en-US" dirty="0"/>
              <a:t>butterfly</a:t>
            </a:r>
          </a:p>
        </p:txBody>
      </p:sp>
      <p:sp>
        <p:nvSpPr>
          <p:cNvPr id="3" name="Content Placeholder 2"/>
          <p:cNvSpPr>
            <a:spLocks noGrp="1"/>
          </p:cNvSpPr>
          <p:nvPr>
            <p:ph idx="1"/>
          </p:nvPr>
        </p:nvSpPr>
        <p:spPr>
          <a:xfrm>
            <a:off x="1009443" y="1807361"/>
            <a:ext cx="7125112" cy="1545439"/>
          </a:xfrm>
        </p:spPr>
        <p:txBody>
          <a:bodyPr>
            <a:normAutofit fontScale="92500" lnSpcReduction="10000"/>
          </a:bodyPr>
          <a:lstStyle/>
          <a:p>
            <a:r>
              <a:rPr lang="en-US" dirty="0" smtClean="0"/>
              <a:t>Lepidoptera </a:t>
            </a:r>
          </a:p>
          <a:p>
            <a:r>
              <a:rPr lang="en-US" dirty="0" err="1" smtClean="0"/>
              <a:t>Holometabolous</a:t>
            </a:r>
            <a:r>
              <a:rPr lang="en-US" dirty="0" smtClean="0"/>
              <a:t> </a:t>
            </a:r>
          </a:p>
          <a:p>
            <a:r>
              <a:rPr lang="en-US" dirty="0" smtClean="0"/>
              <a:t>Siphoning </a:t>
            </a:r>
          </a:p>
          <a:p>
            <a:r>
              <a:rPr lang="en-US" dirty="0" smtClean="0"/>
              <a:t>Pest</a:t>
            </a:r>
            <a:endParaRPr lang="en-US" dirty="0"/>
          </a:p>
          <a:p>
            <a:endParaRPr lang="en-US" dirty="0"/>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0" y="2743200"/>
            <a:ext cx="3810000"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3390900"/>
            <a:ext cx="3771900"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5912837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129 </a:t>
            </a:r>
            <a:r>
              <a:rPr lang="en-US" dirty="0" smtClean="0"/>
              <a:t>Swallowtail </a:t>
            </a:r>
            <a:r>
              <a:rPr lang="en-US" dirty="0"/>
              <a:t>butterfly</a:t>
            </a:r>
          </a:p>
        </p:txBody>
      </p:sp>
      <p:sp>
        <p:nvSpPr>
          <p:cNvPr id="3" name="Content Placeholder 2"/>
          <p:cNvSpPr>
            <a:spLocks noGrp="1"/>
          </p:cNvSpPr>
          <p:nvPr>
            <p:ph idx="1"/>
          </p:nvPr>
        </p:nvSpPr>
        <p:spPr>
          <a:xfrm>
            <a:off x="1009443" y="1807361"/>
            <a:ext cx="7125112" cy="1850239"/>
          </a:xfrm>
        </p:spPr>
        <p:txBody>
          <a:bodyPr/>
          <a:lstStyle/>
          <a:p>
            <a:r>
              <a:rPr lang="en-US" dirty="0" smtClean="0"/>
              <a:t>Lepidoptera </a:t>
            </a:r>
          </a:p>
          <a:p>
            <a:r>
              <a:rPr lang="en-US" dirty="0" err="1"/>
              <a:t>H</a:t>
            </a:r>
            <a:r>
              <a:rPr lang="en-US" dirty="0" err="1" smtClean="0"/>
              <a:t>olometabolous</a:t>
            </a:r>
            <a:r>
              <a:rPr lang="en-US" dirty="0" smtClean="0"/>
              <a:t> </a:t>
            </a:r>
          </a:p>
          <a:p>
            <a:r>
              <a:rPr lang="en-US" dirty="0" smtClean="0"/>
              <a:t>Siphoning </a:t>
            </a:r>
          </a:p>
          <a:p>
            <a:r>
              <a:rPr lang="en-US" dirty="0" smtClean="0"/>
              <a:t>Beneficial</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43400" y="1447800"/>
            <a:ext cx="4601293" cy="3595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3652314"/>
            <a:ext cx="3200400" cy="2996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217307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82782"/>
            <a:ext cx="7125113" cy="924475"/>
          </a:xfrm>
        </p:spPr>
        <p:txBody>
          <a:bodyPr/>
          <a:lstStyle/>
          <a:p>
            <a:r>
              <a:rPr lang="en-US" dirty="0"/>
              <a:t>130 </a:t>
            </a:r>
            <a:r>
              <a:rPr lang="en-US" dirty="0" err="1" smtClean="0"/>
              <a:t>Syrphid</a:t>
            </a:r>
            <a:r>
              <a:rPr lang="en-US" dirty="0" smtClean="0"/>
              <a:t> </a:t>
            </a:r>
            <a:r>
              <a:rPr lang="en-US" dirty="0"/>
              <a:t>fly</a:t>
            </a:r>
          </a:p>
        </p:txBody>
      </p:sp>
      <p:sp>
        <p:nvSpPr>
          <p:cNvPr id="3" name="Content Placeholder 2"/>
          <p:cNvSpPr>
            <a:spLocks noGrp="1"/>
          </p:cNvSpPr>
          <p:nvPr>
            <p:ph idx="1"/>
          </p:nvPr>
        </p:nvSpPr>
        <p:spPr>
          <a:xfrm>
            <a:off x="1009443" y="1807361"/>
            <a:ext cx="7125112" cy="1545439"/>
          </a:xfrm>
        </p:spPr>
        <p:txBody>
          <a:bodyPr>
            <a:normAutofit fontScale="92500" lnSpcReduction="10000"/>
          </a:bodyPr>
          <a:lstStyle/>
          <a:p>
            <a:r>
              <a:rPr lang="en-US" dirty="0" err="1" smtClean="0"/>
              <a:t>Diptera</a:t>
            </a:r>
            <a:r>
              <a:rPr lang="en-US" dirty="0" smtClean="0"/>
              <a:t> </a:t>
            </a:r>
          </a:p>
          <a:p>
            <a:r>
              <a:rPr lang="en-US" dirty="0" err="1"/>
              <a:t>H</a:t>
            </a:r>
            <a:r>
              <a:rPr lang="en-US" dirty="0" err="1" smtClean="0"/>
              <a:t>olometabolous</a:t>
            </a:r>
            <a:r>
              <a:rPr lang="en-US" dirty="0" smtClean="0"/>
              <a:t> </a:t>
            </a:r>
          </a:p>
          <a:p>
            <a:r>
              <a:rPr lang="en-US" dirty="0" smtClean="0"/>
              <a:t>Sponging </a:t>
            </a:r>
          </a:p>
          <a:p>
            <a:r>
              <a:rPr lang="en-US" dirty="0" smtClean="0"/>
              <a:t>Variable (Beneficial and Pest)</a:t>
            </a:r>
            <a:endParaRPr lang="en-US" dirty="0"/>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3429000"/>
            <a:ext cx="3765550" cy="2887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46550" y="3383756"/>
            <a:ext cx="4610100" cy="297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6019800" y="762000"/>
            <a:ext cx="1371600" cy="1200329"/>
          </a:xfrm>
          <a:prstGeom prst="rect">
            <a:avLst/>
          </a:prstGeom>
          <a:noFill/>
        </p:spPr>
        <p:txBody>
          <a:bodyPr wrap="square" rtlCol="0">
            <a:spAutoFit/>
          </a:bodyPr>
          <a:lstStyle/>
          <a:p>
            <a:r>
              <a:rPr lang="en-US" dirty="0" smtClean="0"/>
              <a:t>Looks like a bee with only 2 wings</a:t>
            </a:r>
            <a:endParaRPr lang="en-US" dirty="0"/>
          </a:p>
        </p:txBody>
      </p:sp>
    </p:spTree>
    <p:extLst>
      <p:ext uri="{BB962C8B-B14F-4D97-AF65-F5344CB8AC3E}">
        <p14:creationId xmlns:p14="http://schemas.microsoft.com/office/powerpoint/2010/main" xmlns="" val="169859169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131 </a:t>
            </a:r>
            <a:r>
              <a:rPr lang="en-US" dirty="0" smtClean="0"/>
              <a:t>Tarantula </a:t>
            </a:r>
            <a:r>
              <a:rPr lang="en-US" dirty="0"/>
              <a:t>hawk</a:t>
            </a:r>
          </a:p>
        </p:txBody>
      </p:sp>
      <p:sp>
        <p:nvSpPr>
          <p:cNvPr id="3" name="Content Placeholder 2"/>
          <p:cNvSpPr>
            <a:spLocks noGrp="1"/>
          </p:cNvSpPr>
          <p:nvPr>
            <p:ph idx="1"/>
          </p:nvPr>
        </p:nvSpPr>
        <p:spPr>
          <a:xfrm>
            <a:off x="1009443" y="1807361"/>
            <a:ext cx="7125112" cy="1850239"/>
          </a:xfrm>
        </p:spPr>
        <p:txBody>
          <a:bodyPr/>
          <a:lstStyle/>
          <a:p>
            <a:r>
              <a:rPr lang="en-US" dirty="0" smtClean="0"/>
              <a:t>Hymenoptera </a:t>
            </a:r>
          </a:p>
          <a:p>
            <a:r>
              <a:rPr lang="en-US" dirty="0" err="1"/>
              <a:t>H</a:t>
            </a:r>
            <a:r>
              <a:rPr lang="en-US" dirty="0" err="1" smtClean="0"/>
              <a:t>olometabolous</a:t>
            </a:r>
            <a:r>
              <a:rPr lang="en-US" dirty="0" smtClean="0"/>
              <a:t> </a:t>
            </a:r>
          </a:p>
          <a:p>
            <a:r>
              <a:rPr lang="en-US" dirty="0" smtClean="0"/>
              <a:t>Chewing </a:t>
            </a:r>
          </a:p>
          <a:p>
            <a:r>
              <a:rPr lang="en-US" dirty="0" smtClean="0"/>
              <a:t>Variable (Pest and Beneficial)</a:t>
            </a:r>
            <a:endParaRPr lang="en-US"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3505200"/>
            <a:ext cx="3990975" cy="3047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10200" y="2286000"/>
            <a:ext cx="3221749" cy="34603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625958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132 </a:t>
            </a:r>
            <a:r>
              <a:rPr lang="en-US" dirty="0" smtClean="0"/>
              <a:t>Tarnished </a:t>
            </a:r>
            <a:r>
              <a:rPr lang="en-US" dirty="0"/>
              <a:t>plant bug</a:t>
            </a:r>
          </a:p>
        </p:txBody>
      </p:sp>
      <p:sp>
        <p:nvSpPr>
          <p:cNvPr id="3" name="Content Placeholder 2"/>
          <p:cNvSpPr>
            <a:spLocks noGrp="1"/>
          </p:cNvSpPr>
          <p:nvPr>
            <p:ph idx="1"/>
          </p:nvPr>
        </p:nvSpPr>
        <p:spPr>
          <a:xfrm>
            <a:off x="1009443" y="1807361"/>
            <a:ext cx="7125112" cy="1697839"/>
          </a:xfrm>
        </p:spPr>
        <p:txBody>
          <a:bodyPr/>
          <a:lstStyle/>
          <a:p>
            <a:r>
              <a:rPr lang="en-US" dirty="0" err="1" smtClean="0"/>
              <a:t>Hemiptera</a:t>
            </a:r>
            <a:r>
              <a:rPr lang="en-US" dirty="0" smtClean="0"/>
              <a:t> </a:t>
            </a:r>
          </a:p>
          <a:p>
            <a:r>
              <a:rPr lang="en-US" dirty="0" err="1" smtClean="0"/>
              <a:t>Hemimetabolous</a:t>
            </a:r>
            <a:r>
              <a:rPr lang="en-US" dirty="0" smtClean="0"/>
              <a:t> </a:t>
            </a:r>
          </a:p>
          <a:p>
            <a:r>
              <a:rPr lang="en-US" dirty="0" smtClean="0"/>
              <a:t>Piercing-sucking </a:t>
            </a:r>
          </a:p>
          <a:p>
            <a:r>
              <a:rPr lang="en-US" dirty="0" smtClean="0"/>
              <a:t>Pest</a:t>
            </a:r>
            <a:endParaRPr lang="en-US" dirty="0"/>
          </a:p>
          <a:p>
            <a:endParaRPr lang="en-US" dirty="0"/>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3733800"/>
            <a:ext cx="2857500" cy="2419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70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8200" y="1676400"/>
            <a:ext cx="3352800" cy="4733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2072742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133 </a:t>
            </a:r>
            <a:r>
              <a:rPr lang="en-US" dirty="0" smtClean="0"/>
              <a:t>Termite</a:t>
            </a:r>
            <a:endParaRPr lang="en-US" dirty="0"/>
          </a:p>
        </p:txBody>
      </p:sp>
      <p:sp>
        <p:nvSpPr>
          <p:cNvPr id="3" name="Content Placeholder 2"/>
          <p:cNvSpPr>
            <a:spLocks noGrp="1"/>
          </p:cNvSpPr>
          <p:nvPr>
            <p:ph idx="1"/>
          </p:nvPr>
        </p:nvSpPr>
        <p:spPr>
          <a:xfrm>
            <a:off x="1009443" y="1807361"/>
            <a:ext cx="7125112" cy="1469239"/>
          </a:xfrm>
        </p:spPr>
        <p:txBody>
          <a:bodyPr>
            <a:normAutofit fontScale="92500" lnSpcReduction="10000"/>
          </a:bodyPr>
          <a:lstStyle/>
          <a:p>
            <a:r>
              <a:rPr lang="en-US" dirty="0" err="1" smtClean="0"/>
              <a:t>Isoptera</a:t>
            </a:r>
            <a:r>
              <a:rPr lang="en-US" dirty="0" smtClean="0"/>
              <a:t> </a:t>
            </a:r>
          </a:p>
          <a:p>
            <a:r>
              <a:rPr lang="en-US" dirty="0" err="1" smtClean="0"/>
              <a:t>Hemimetabolous</a:t>
            </a:r>
            <a:r>
              <a:rPr lang="en-US" dirty="0" smtClean="0"/>
              <a:t> </a:t>
            </a:r>
          </a:p>
          <a:p>
            <a:r>
              <a:rPr lang="en-US" dirty="0"/>
              <a:t>C</a:t>
            </a:r>
            <a:r>
              <a:rPr lang="en-US" dirty="0" smtClean="0"/>
              <a:t>hewing </a:t>
            </a:r>
          </a:p>
          <a:p>
            <a:r>
              <a:rPr lang="en-US" dirty="0"/>
              <a:t>V</a:t>
            </a:r>
            <a:r>
              <a:rPr lang="en-US" dirty="0" smtClean="0"/>
              <a:t>ariable</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3276600"/>
            <a:ext cx="3657600" cy="317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67200" y="527195"/>
            <a:ext cx="4373563" cy="2922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875568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008 </a:t>
            </a:r>
            <a:r>
              <a:rPr lang="en-US" dirty="0" smtClean="0"/>
              <a:t>Bagworm</a:t>
            </a:r>
            <a:endParaRPr lang="en-US" dirty="0"/>
          </a:p>
        </p:txBody>
      </p:sp>
      <p:sp>
        <p:nvSpPr>
          <p:cNvPr id="3" name="Content Placeholder 2"/>
          <p:cNvSpPr>
            <a:spLocks noGrp="1"/>
          </p:cNvSpPr>
          <p:nvPr>
            <p:ph idx="1"/>
          </p:nvPr>
        </p:nvSpPr>
        <p:spPr>
          <a:xfrm>
            <a:off x="1009443" y="1807361"/>
            <a:ext cx="7125112" cy="1850239"/>
          </a:xfrm>
        </p:spPr>
        <p:txBody>
          <a:bodyPr/>
          <a:lstStyle/>
          <a:p>
            <a:r>
              <a:rPr lang="en-US" dirty="0" smtClean="0"/>
              <a:t>Lepidoptera </a:t>
            </a:r>
          </a:p>
          <a:p>
            <a:r>
              <a:rPr lang="en-US" dirty="0" err="1" smtClean="0"/>
              <a:t>Holometabolous</a:t>
            </a:r>
            <a:r>
              <a:rPr lang="en-US" dirty="0" smtClean="0"/>
              <a:t> </a:t>
            </a:r>
          </a:p>
          <a:p>
            <a:r>
              <a:rPr lang="en-US" dirty="0" smtClean="0"/>
              <a:t>Chewing </a:t>
            </a:r>
          </a:p>
          <a:p>
            <a:r>
              <a:rPr lang="en-US" dirty="0" smtClean="0"/>
              <a:t>Pest</a:t>
            </a:r>
            <a:endParaRPr lang="en-US" dirty="0"/>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00800" y="381000"/>
            <a:ext cx="2024062"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97927" y="3115526"/>
            <a:ext cx="2514600" cy="34061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 y="3553691"/>
            <a:ext cx="3962400" cy="296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80164" y="829526"/>
            <a:ext cx="2286000"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6311070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134 </a:t>
            </a:r>
            <a:r>
              <a:rPr lang="en-US" dirty="0" err="1" smtClean="0"/>
              <a:t>Trichogramma</a:t>
            </a:r>
            <a:r>
              <a:rPr lang="en-US" dirty="0" smtClean="0"/>
              <a:t> </a:t>
            </a:r>
            <a:r>
              <a:rPr lang="en-US" dirty="0"/>
              <a:t>wasp</a:t>
            </a:r>
          </a:p>
        </p:txBody>
      </p:sp>
      <p:sp>
        <p:nvSpPr>
          <p:cNvPr id="3" name="Content Placeholder 2"/>
          <p:cNvSpPr>
            <a:spLocks noGrp="1"/>
          </p:cNvSpPr>
          <p:nvPr>
            <p:ph idx="1"/>
          </p:nvPr>
        </p:nvSpPr>
        <p:spPr>
          <a:xfrm>
            <a:off x="1009443" y="1807361"/>
            <a:ext cx="7125112" cy="1850239"/>
          </a:xfrm>
        </p:spPr>
        <p:txBody>
          <a:bodyPr/>
          <a:lstStyle/>
          <a:p>
            <a:r>
              <a:rPr lang="en-US" dirty="0" smtClean="0"/>
              <a:t>Hymenoptera </a:t>
            </a:r>
          </a:p>
          <a:p>
            <a:r>
              <a:rPr lang="en-US" dirty="0" err="1" smtClean="0"/>
              <a:t>Holometabolous</a:t>
            </a:r>
            <a:r>
              <a:rPr lang="en-US" dirty="0" smtClean="0"/>
              <a:t> </a:t>
            </a:r>
          </a:p>
          <a:p>
            <a:r>
              <a:rPr lang="en-US" dirty="0" smtClean="0"/>
              <a:t>Chewing </a:t>
            </a:r>
          </a:p>
          <a:p>
            <a:r>
              <a:rPr lang="en-US" dirty="0" smtClean="0"/>
              <a:t>Beneficial</a:t>
            </a:r>
            <a:endParaRPr lang="en-US" dirty="0"/>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95800" y="1905000"/>
            <a:ext cx="2990850" cy="27009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4058550"/>
            <a:ext cx="3089564" cy="26106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00600" y="4612848"/>
            <a:ext cx="2095500" cy="209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3330604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135 </a:t>
            </a:r>
            <a:r>
              <a:rPr lang="en-US" dirty="0" err="1" smtClean="0"/>
              <a:t>Thrips</a:t>
            </a:r>
            <a:endParaRPr lang="en-US" dirty="0"/>
          </a:p>
        </p:txBody>
      </p:sp>
      <p:sp>
        <p:nvSpPr>
          <p:cNvPr id="3" name="Content Placeholder 2"/>
          <p:cNvSpPr>
            <a:spLocks noGrp="1"/>
          </p:cNvSpPr>
          <p:nvPr>
            <p:ph idx="1"/>
          </p:nvPr>
        </p:nvSpPr>
        <p:spPr>
          <a:xfrm>
            <a:off x="1009443" y="1807361"/>
            <a:ext cx="7125112" cy="1545439"/>
          </a:xfrm>
        </p:spPr>
        <p:txBody>
          <a:bodyPr>
            <a:normAutofit fontScale="92500" lnSpcReduction="10000"/>
          </a:bodyPr>
          <a:lstStyle/>
          <a:p>
            <a:r>
              <a:rPr lang="en-US" dirty="0" err="1" smtClean="0"/>
              <a:t>Thysanoptera</a:t>
            </a:r>
            <a:r>
              <a:rPr lang="en-US" dirty="0" smtClean="0"/>
              <a:t> </a:t>
            </a:r>
          </a:p>
          <a:p>
            <a:r>
              <a:rPr lang="en-US" dirty="0" err="1" smtClean="0"/>
              <a:t>Hemimetabolous</a:t>
            </a:r>
            <a:r>
              <a:rPr lang="en-US" dirty="0" smtClean="0"/>
              <a:t> </a:t>
            </a:r>
          </a:p>
          <a:p>
            <a:r>
              <a:rPr lang="en-US" dirty="0" smtClean="0"/>
              <a:t>Piercing-sucking </a:t>
            </a:r>
          </a:p>
          <a:p>
            <a:r>
              <a:rPr lang="en-US" dirty="0"/>
              <a:t>V</a:t>
            </a:r>
            <a:r>
              <a:rPr lang="en-US" dirty="0" smtClean="0"/>
              <a:t>ariable</a:t>
            </a:r>
            <a:endParaRPr lang="en-US" dirty="0"/>
          </a:p>
          <a:p>
            <a:endParaRPr lang="en-US" dirty="0"/>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3962400"/>
            <a:ext cx="3124200" cy="2343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14800" y="685800"/>
            <a:ext cx="3810000" cy="258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67200" y="3448050"/>
            <a:ext cx="3810000" cy="285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2743200" y="6372225"/>
            <a:ext cx="2743200" cy="369332"/>
          </a:xfrm>
          <a:prstGeom prst="rect">
            <a:avLst/>
          </a:prstGeom>
          <a:noFill/>
        </p:spPr>
        <p:txBody>
          <a:bodyPr wrap="square" rtlCol="0">
            <a:spAutoFit/>
          </a:bodyPr>
          <a:lstStyle/>
          <a:p>
            <a:pPr algn="ctr"/>
            <a:r>
              <a:rPr lang="en-US" dirty="0" smtClean="0"/>
              <a:t>Microscopic</a:t>
            </a:r>
            <a:endParaRPr lang="en-US" dirty="0"/>
          </a:p>
        </p:txBody>
      </p:sp>
    </p:spTree>
    <p:extLst>
      <p:ext uri="{BB962C8B-B14F-4D97-AF65-F5344CB8AC3E}">
        <p14:creationId xmlns:p14="http://schemas.microsoft.com/office/powerpoint/2010/main" xmlns="" val="253066809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136 </a:t>
            </a:r>
            <a:r>
              <a:rPr lang="en-US" dirty="0" smtClean="0"/>
              <a:t>Tiger </a:t>
            </a:r>
            <a:r>
              <a:rPr lang="en-US" dirty="0"/>
              <a:t>beetle</a:t>
            </a:r>
          </a:p>
        </p:txBody>
      </p:sp>
      <p:sp>
        <p:nvSpPr>
          <p:cNvPr id="3" name="Content Placeholder 2"/>
          <p:cNvSpPr>
            <a:spLocks noGrp="1"/>
          </p:cNvSpPr>
          <p:nvPr>
            <p:ph idx="1"/>
          </p:nvPr>
        </p:nvSpPr>
        <p:spPr>
          <a:xfrm>
            <a:off x="1009443" y="1807361"/>
            <a:ext cx="7125112" cy="1621639"/>
          </a:xfrm>
        </p:spPr>
        <p:txBody>
          <a:bodyPr/>
          <a:lstStyle/>
          <a:p>
            <a:r>
              <a:rPr lang="en-US" dirty="0" err="1" smtClean="0"/>
              <a:t>Coleoptera</a:t>
            </a:r>
            <a:r>
              <a:rPr lang="en-US" dirty="0" smtClean="0"/>
              <a:t> </a:t>
            </a:r>
          </a:p>
          <a:p>
            <a:r>
              <a:rPr lang="en-US" dirty="0" err="1" smtClean="0"/>
              <a:t>Holometabolous</a:t>
            </a:r>
            <a:r>
              <a:rPr lang="en-US" dirty="0" smtClean="0"/>
              <a:t> </a:t>
            </a:r>
          </a:p>
          <a:p>
            <a:r>
              <a:rPr lang="en-US" dirty="0" smtClean="0"/>
              <a:t>Chewing </a:t>
            </a:r>
          </a:p>
          <a:p>
            <a:r>
              <a:rPr lang="en-US" dirty="0" smtClean="0"/>
              <a:t>Beneficial</a:t>
            </a:r>
            <a:endParaRPr lang="en-US" dirty="0"/>
          </a:p>
        </p:txBody>
      </p:sp>
      <p:pic>
        <p:nvPicPr>
          <p:cNvPr id="4" name="Picture 6" descr="tiger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48200" y="3592513"/>
            <a:ext cx="4057650" cy="301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 descr="tiger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625" y="3581400"/>
            <a:ext cx="4133850" cy="303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9022806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137 </a:t>
            </a:r>
            <a:r>
              <a:rPr lang="en-US" dirty="0" smtClean="0"/>
              <a:t>Toad </a:t>
            </a:r>
            <a:r>
              <a:rPr lang="en-US" dirty="0"/>
              <a:t>bug</a:t>
            </a:r>
          </a:p>
        </p:txBody>
      </p:sp>
      <p:sp>
        <p:nvSpPr>
          <p:cNvPr id="3" name="Content Placeholder 2"/>
          <p:cNvSpPr>
            <a:spLocks noGrp="1"/>
          </p:cNvSpPr>
          <p:nvPr>
            <p:ph idx="1"/>
          </p:nvPr>
        </p:nvSpPr>
        <p:spPr>
          <a:xfrm>
            <a:off x="1009443" y="1807361"/>
            <a:ext cx="7125112" cy="1774039"/>
          </a:xfrm>
        </p:spPr>
        <p:txBody>
          <a:bodyPr>
            <a:normAutofit/>
          </a:bodyPr>
          <a:lstStyle/>
          <a:p>
            <a:r>
              <a:rPr lang="en-US" dirty="0" err="1" smtClean="0"/>
              <a:t>Hemiptera</a:t>
            </a:r>
            <a:r>
              <a:rPr lang="en-US" dirty="0" smtClean="0"/>
              <a:t> </a:t>
            </a:r>
          </a:p>
          <a:p>
            <a:r>
              <a:rPr lang="en-US" dirty="0" err="1" smtClean="0"/>
              <a:t>Hemimetabolous</a:t>
            </a:r>
            <a:r>
              <a:rPr lang="en-US" dirty="0" smtClean="0"/>
              <a:t> </a:t>
            </a:r>
          </a:p>
          <a:p>
            <a:r>
              <a:rPr lang="en-US" dirty="0" smtClean="0"/>
              <a:t>Piercing-sucking </a:t>
            </a:r>
          </a:p>
          <a:p>
            <a:r>
              <a:rPr lang="en-US" dirty="0"/>
              <a:t>B</a:t>
            </a:r>
            <a:r>
              <a:rPr lang="en-US" dirty="0" smtClean="0"/>
              <a:t>eneficial</a:t>
            </a:r>
            <a:endParaRPr lang="en-US" dirty="0"/>
          </a:p>
          <a:p>
            <a:endParaRPr lang="en-US" dirty="0"/>
          </a:p>
        </p:txBody>
      </p:sp>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3408218"/>
            <a:ext cx="4286250" cy="3295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4520" y="573932"/>
            <a:ext cx="2071687" cy="2741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76800" y="3884150"/>
            <a:ext cx="3057525" cy="28197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4904587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138 </a:t>
            </a:r>
            <a:r>
              <a:rPr lang="en-US" dirty="0" smtClean="0"/>
              <a:t>Tomato </a:t>
            </a:r>
            <a:r>
              <a:rPr lang="en-US" dirty="0"/>
              <a:t>hornworm</a:t>
            </a:r>
          </a:p>
        </p:txBody>
      </p:sp>
      <p:sp>
        <p:nvSpPr>
          <p:cNvPr id="3" name="Content Placeholder 2"/>
          <p:cNvSpPr>
            <a:spLocks noGrp="1"/>
          </p:cNvSpPr>
          <p:nvPr>
            <p:ph idx="1"/>
          </p:nvPr>
        </p:nvSpPr>
        <p:spPr>
          <a:xfrm>
            <a:off x="1009443" y="1807361"/>
            <a:ext cx="7125112" cy="1621639"/>
          </a:xfrm>
        </p:spPr>
        <p:txBody>
          <a:bodyPr/>
          <a:lstStyle/>
          <a:p>
            <a:r>
              <a:rPr lang="en-US" dirty="0" smtClean="0"/>
              <a:t>Lepidoptera </a:t>
            </a:r>
          </a:p>
          <a:p>
            <a:r>
              <a:rPr lang="en-US" dirty="0" err="1"/>
              <a:t>H</a:t>
            </a:r>
            <a:r>
              <a:rPr lang="en-US" dirty="0" err="1" smtClean="0"/>
              <a:t>olometabolous</a:t>
            </a:r>
            <a:r>
              <a:rPr lang="en-US" dirty="0" smtClean="0"/>
              <a:t> </a:t>
            </a:r>
          </a:p>
          <a:p>
            <a:r>
              <a:rPr lang="en-US" dirty="0"/>
              <a:t>C</a:t>
            </a:r>
            <a:r>
              <a:rPr lang="en-US" dirty="0" smtClean="0"/>
              <a:t>hewing </a:t>
            </a:r>
          </a:p>
          <a:p>
            <a:r>
              <a:rPr lang="en-US" dirty="0" smtClean="0"/>
              <a:t>Pest</a:t>
            </a:r>
            <a:endParaRPr lang="en-US" dirty="0"/>
          </a:p>
        </p:txBody>
      </p:sp>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3657600"/>
            <a:ext cx="5715000" cy="3076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62600" y="1600200"/>
            <a:ext cx="3324225" cy="2619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6629400" y="4800600"/>
            <a:ext cx="1371600" cy="1200329"/>
          </a:xfrm>
          <a:prstGeom prst="rect">
            <a:avLst/>
          </a:prstGeom>
          <a:noFill/>
        </p:spPr>
        <p:txBody>
          <a:bodyPr wrap="square" rtlCol="0">
            <a:spAutoFit/>
          </a:bodyPr>
          <a:lstStyle/>
          <a:p>
            <a:r>
              <a:rPr lang="en-US" dirty="0" smtClean="0"/>
              <a:t>Notice the horn – will be in glass vial</a:t>
            </a:r>
            <a:endParaRPr lang="en-US" dirty="0"/>
          </a:p>
        </p:txBody>
      </p:sp>
    </p:spTree>
    <p:extLst>
      <p:ext uri="{BB962C8B-B14F-4D97-AF65-F5344CB8AC3E}">
        <p14:creationId xmlns:p14="http://schemas.microsoft.com/office/powerpoint/2010/main" xmlns="" val="371574216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139 </a:t>
            </a:r>
            <a:r>
              <a:rPr lang="en-US" dirty="0" smtClean="0"/>
              <a:t>Tree </a:t>
            </a:r>
            <a:r>
              <a:rPr lang="en-US" dirty="0"/>
              <a:t>cricket </a:t>
            </a:r>
          </a:p>
        </p:txBody>
      </p:sp>
      <p:sp>
        <p:nvSpPr>
          <p:cNvPr id="3" name="Content Placeholder 2"/>
          <p:cNvSpPr>
            <a:spLocks noGrp="1"/>
          </p:cNvSpPr>
          <p:nvPr>
            <p:ph idx="1"/>
          </p:nvPr>
        </p:nvSpPr>
        <p:spPr>
          <a:xfrm>
            <a:off x="1009443" y="1807361"/>
            <a:ext cx="7125112" cy="1926439"/>
          </a:xfrm>
        </p:spPr>
        <p:txBody>
          <a:bodyPr/>
          <a:lstStyle/>
          <a:p>
            <a:r>
              <a:rPr lang="en-US" dirty="0" err="1" smtClean="0"/>
              <a:t>Orthoptera</a:t>
            </a:r>
            <a:r>
              <a:rPr lang="en-US" dirty="0" smtClean="0"/>
              <a:t> </a:t>
            </a:r>
          </a:p>
          <a:p>
            <a:r>
              <a:rPr lang="en-US" dirty="0" err="1" smtClean="0"/>
              <a:t>Hemimetablolous</a:t>
            </a:r>
            <a:r>
              <a:rPr lang="en-US" dirty="0" smtClean="0"/>
              <a:t> </a:t>
            </a:r>
          </a:p>
          <a:p>
            <a:r>
              <a:rPr lang="en-US" dirty="0" smtClean="0"/>
              <a:t>Chewing </a:t>
            </a:r>
          </a:p>
          <a:p>
            <a:r>
              <a:rPr lang="en-US" dirty="0" smtClean="0"/>
              <a:t>Variable</a:t>
            </a:r>
            <a:endParaRPr lang="en-US" dirty="0"/>
          </a:p>
        </p:txBody>
      </p:sp>
      <p:pic>
        <p:nvPicPr>
          <p:cNvPr id="4" name="Picture 3" descr="snowy tree cricket, Gryllidae: Oecanthus fultoni Walker">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3657600"/>
            <a:ext cx="3352800" cy="3017838"/>
          </a:xfrm>
          <a:prstGeom prst="rect">
            <a:avLst/>
          </a:prstGeom>
          <a:noFill/>
          <a:extLst>
            <a:ext uri="{909E8E84-426E-40DD-AFC4-6F175D3DCCD1}">
              <a14:hiddenFill xmlns:a14="http://schemas.microsoft.com/office/drawing/2010/main" xmlns="">
                <a:solidFill>
                  <a:srgbClr val="FFFFFF"/>
                </a:solidFill>
              </a14:hiddenFill>
            </a:ext>
          </a:extLst>
        </p:spPr>
      </p:pic>
      <p:pic>
        <p:nvPicPr>
          <p:cNvPr id="3481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85409" y="797078"/>
            <a:ext cx="3514725" cy="33157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820"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24400" y="4589463"/>
            <a:ext cx="2781300" cy="2085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9246095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140 </a:t>
            </a:r>
            <a:r>
              <a:rPr lang="en-US" dirty="0" smtClean="0"/>
              <a:t>Treehopper</a:t>
            </a:r>
            <a:endParaRPr lang="en-US" dirty="0"/>
          </a:p>
        </p:txBody>
      </p:sp>
      <p:sp>
        <p:nvSpPr>
          <p:cNvPr id="3" name="Content Placeholder 2"/>
          <p:cNvSpPr>
            <a:spLocks noGrp="1"/>
          </p:cNvSpPr>
          <p:nvPr>
            <p:ph idx="1"/>
          </p:nvPr>
        </p:nvSpPr>
        <p:spPr>
          <a:xfrm>
            <a:off x="1009443" y="1807361"/>
            <a:ext cx="7125112" cy="1469239"/>
          </a:xfrm>
        </p:spPr>
        <p:txBody>
          <a:bodyPr>
            <a:normAutofit fontScale="92500" lnSpcReduction="10000"/>
          </a:bodyPr>
          <a:lstStyle/>
          <a:p>
            <a:r>
              <a:rPr lang="en-US" dirty="0" err="1" smtClean="0"/>
              <a:t>Hemiptera</a:t>
            </a:r>
            <a:r>
              <a:rPr lang="en-US" dirty="0" smtClean="0"/>
              <a:t> </a:t>
            </a:r>
          </a:p>
          <a:p>
            <a:r>
              <a:rPr lang="en-US" dirty="0" err="1"/>
              <a:t>H</a:t>
            </a:r>
            <a:r>
              <a:rPr lang="en-US" dirty="0" err="1" smtClean="0"/>
              <a:t>emimetabolous</a:t>
            </a:r>
            <a:r>
              <a:rPr lang="en-US" dirty="0" smtClean="0"/>
              <a:t> </a:t>
            </a:r>
          </a:p>
          <a:p>
            <a:r>
              <a:rPr lang="en-US" dirty="0"/>
              <a:t>P</a:t>
            </a:r>
            <a:r>
              <a:rPr lang="en-US" dirty="0" smtClean="0"/>
              <a:t>iercing-sucking </a:t>
            </a:r>
          </a:p>
          <a:p>
            <a:r>
              <a:rPr lang="en-US" dirty="0" smtClean="0"/>
              <a:t>Pest</a:t>
            </a:r>
            <a:endParaRPr lang="en-US" dirty="0"/>
          </a:p>
        </p:txBody>
      </p:sp>
      <p:pic>
        <p:nvPicPr>
          <p:cNvPr id="4" name="Picture 3" descr="buffalo-treehoppe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74" y="3429000"/>
            <a:ext cx="3857625" cy="302101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76800" y="3429000"/>
            <a:ext cx="3719513" cy="301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1138790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141 </a:t>
            </a:r>
            <a:r>
              <a:rPr lang="en-US" dirty="0" smtClean="0"/>
              <a:t>Tumbling </a:t>
            </a:r>
            <a:r>
              <a:rPr lang="en-US" dirty="0"/>
              <a:t>flower beetle</a:t>
            </a:r>
          </a:p>
        </p:txBody>
      </p:sp>
      <p:sp>
        <p:nvSpPr>
          <p:cNvPr id="3" name="Content Placeholder 2"/>
          <p:cNvSpPr>
            <a:spLocks noGrp="1"/>
          </p:cNvSpPr>
          <p:nvPr>
            <p:ph idx="1"/>
          </p:nvPr>
        </p:nvSpPr>
        <p:spPr>
          <a:xfrm>
            <a:off x="1009443" y="1807361"/>
            <a:ext cx="7125112" cy="1850239"/>
          </a:xfrm>
        </p:spPr>
        <p:txBody>
          <a:bodyPr/>
          <a:lstStyle/>
          <a:p>
            <a:r>
              <a:rPr lang="en-US" dirty="0" err="1" smtClean="0"/>
              <a:t>Coleoptera</a:t>
            </a:r>
            <a:r>
              <a:rPr lang="en-US" dirty="0" smtClean="0"/>
              <a:t> </a:t>
            </a:r>
          </a:p>
          <a:p>
            <a:r>
              <a:rPr lang="en-US" dirty="0" err="1"/>
              <a:t>H</a:t>
            </a:r>
            <a:r>
              <a:rPr lang="en-US" dirty="0" err="1" smtClean="0"/>
              <a:t>olometabolous</a:t>
            </a:r>
            <a:r>
              <a:rPr lang="en-US" dirty="0" smtClean="0"/>
              <a:t> </a:t>
            </a:r>
          </a:p>
          <a:p>
            <a:r>
              <a:rPr lang="en-US" dirty="0"/>
              <a:t>C</a:t>
            </a:r>
            <a:r>
              <a:rPr lang="en-US" dirty="0" smtClean="0"/>
              <a:t>hewing </a:t>
            </a:r>
          </a:p>
          <a:p>
            <a:r>
              <a:rPr lang="en-US" dirty="0" smtClean="0"/>
              <a:t>Variable</a:t>
            </a:r>
            <a:endParaRPr lang="en-US" dirty="0"/>
          </a:p>
          <a:p>
            <a:endParaRPr lang="en-US" dirty="0"/>
          </a:p>
        </p:txBody>
      </p:sp>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10200" y="1600200"/>
            <a:ext cx="3062335"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60318" y="3722132"/>
            <a:ext cx="3238500" cy="2380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3581400" y="3352800"/>
            <a:ext cx="1524000" cy="369332"/>
          </a:xfrm>
          <a:prstGeom prst="rect">
            <a:avLst/>
          </a:prstGeom>
          <a:noFill/>
          <a:ln>
            <a:solidFill>
              <a:schemeClr val="tx1"/>
            </a:solidFill>
          </a:ln>
        </p:spPr>
        <p:txBody>
          <a:bodyPr wrap="square" rtlCol="0">
            <a:spAutoFit/>
          </a:bodyPr>
          <a:lstStyle/>
          <a:p>
            <a:r>
              <a:rPr lang="en-US" dirty="0" smtClean="0"/>
              <a:t>Notice Tail</a:t>
            </a:r>
            <a:endParaRPr lang="en-US" dirty="0"/>
          </a:p>
        </p:txBody>
      </p:sp>
      <p:cxnSp>
        <p:nvCxnSpPr>
          <p:cNvPr id="8" name="Straight Arrow Connector 7"/>
          <p:cNvCxnSpPr>
            <a:stCxn id="4" idx="3"/>
          </p:cNvCxnSpPr>
          <p:nvPr/>
        </p:nvCxnSpPr>
        <p:spPr>
          <a:xfrm>
            <a:off x="5105400" y="3537466"/>
            <a:ext cx="990600" cy="184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572000" y="3756768"/>
            <a:ext cx="3276600" cy="35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514600" y="3772901"/>
            <a:ext cx="1905000" cy="21706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0993318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142 </a:t>
            </a:r>
            <a:r>
              <a:rPr lang="en-US" dirty="0" smtClean="0"/>
              <a:t>Velvet </a:t>
            </a:r>
            <a:r>
              <a:rPr lang="en-US" dirty="0"/>
              <a:t>ant</a:t>
            </a:r>
          </a:p>
        </p:txBody>
      </p:sp>
      <p:sp>
        <p:nvSpPr>
          <p:cNvPr id="3" name="Content Placeholder 2"/>
          <p:cNvSpPr>
            <a:spLocks noGrp="1"/>
          </p:cNvSpPr>
          <p:nvPr>
            <p:ph idx="1"/>
          </p:nvPr>
        </p:nvSpPr>
        <p:spPr>
          <a:xfrm>
            <a:off x="1009443" y="1807361"/>
            <a:ext cx="7125112" cy="1774039"/>
          </a:xfrm>
        </p:spPr>
        <p:txBody>
          <a:bodyPr/>
          <a:lstStyle/>
          <a:p>
            <a:r>
              <a:rPr lang="en-US" dirty="0" smtClean="0"/>
              <a:t>Hymenoptera </a:t>
            </a:r>
          </a:p>
          <a:p>
            <a:r>
              <a:rPr lang="en-US" dirty="0" err="1"/>
              <a:t>H</a:t>
            </a:r>
            <a:r>
              <a:rPr lang="en-US" dirty="0" err="1" smtClean="0"/>
              <a:t>olometabolous</a:t>
            </a:r>
            <a:r>
              <a:rPr lang="en-US" dirty="0" smtClean="0"/>
              <a:t> </a:t>
            </a:r>
          </a:p>
          <a:p>
            <a:r>
              <a:rPr lang="en-US" dirty="0"/>
              <a:t>C</a:t>
            </a:r>
            <a:r>
              <a:rPr lang="en-US" dirty="0" smtClean="0"/>
              <a:t>hewing </a:t>
            </a:r>
          </a:p>
          <a:p>
            <a:r>
              <a:rPr lang="en-US" dirty="0"/>
              <a:t>V</a:t>
            </a:r>
            <a:r>
              <a:rPr lang="en-US" dirty="0" smtClean="0"/>
              <a:t>ariable</a:t>
            </a:r>
            <a:endParaRPr lang="en-US" dirty="0"/>
          </a:p>
          <a:p>
            <a:endParaRPr lang="en-US" dirty="0"/>
          </a:p>
        </p:txBody>
      </p:sp>
      <p:pic>
        <p:nvPicPr>
          <p:cNvPr id="4" name="Picture 3" descr="Cow Kille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3916363"/>
            <a:ext cx="4057650" cy="271938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14800" y="2286000"/>
            <a:ext cx="4252913" cy="2773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1078538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143 </a:t>
            </a:r>
            <a:r>
              <a:rPr lang="en-US" dirty="0" smtClean="0"/>
              <a:t>Viceroy </a:t>
            </a:r>
            <a:r>
              <a:rPr lang="en-US" dirty="0"/>
              <a:t>butterfly</a:t>
            </a:r>
          </a:p>
        </p:txBody>
      </p:sp>
      <p:sp>
        <p:nvSpPr>
          <p:cNvPr id="3" name="Content Placeholder 2"/>
          <p:cNvSpPr>
            <a:spLocks noGrp="1"/>
          </p:cNvSpPr>
          <p:nvPr>
            <p:ph idx="1"/>
          </p:nvPr>
        </p:nvSpPr>
        <p:spPr>
          <a:xfrm>
            <a:off x="1009443" y="1807361"/>
            <a:ext cx="7125112" cy="2078839"/>
          </a:xfrm>
        </p:spPr>
        <p:txBody>
          <a:bodyPr/>
          <a:lstStyle/>
          <a:p>
            <a:r>
              <a:rPr lang="en-US" dirty="0" smtClean="0"/>
              <a:t>Lepidoptera </a:t>
            </a:r>
          </a:p>
          <a:p>
            <a:r>
              <a:rPr lang="en-US" dirty="0" err="1"/>
              <a:t>H</a:t>
            </a:r>
            <a:r>
              <a:rPr lang="en-US" dirty="0" err="1" smtClean="0"/>
              <a:t>olometabolous</a:t>
            </a:r>
            <a:r>
              <a:rPr lang="en-US" dirty="0" smtClean="0"/>
              <a:t> </a:t>
            </a:r>
          </a:p>
          <a:p>
            <a:r>
              <a:rPr lang="en-US" dirty="0" smtClean="0"/>
              <a:t>Siphoning </a:t>
            </a:r>
          </a:p>
          <a:p>
            <a:r>
              <a:rPr lang="en-US" dirty="0" smtClean="0"/>
              <a:t>Beneficial</a:t>
            </a:r>
            <a:endParaRPr lang="en-US" dirty="0"/>
          </a:p>
        </p:txBody>
      </p:sp>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14800" y="1803362"/>
            <a:ext cx="4295775" cy="32990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990600" y="5410200"/>
            <a:ext cx="4876800" cy="646331"/>
          </a:xfrm>
          <a:prstGeom prst="rect">
            <a:avLst/>
          </a:prstGeom>
          <a:noFill/>
          <a:ln>
            <a:solidFill>
              <a:schemeClr val="tx1"/>
            </a:solidFill>
          </a:ln>
        </p:spPr>
        <p:txBody>
          <a:bodyPr wrap="square" rtlCol="0">
            <a:spAutoFit/>
          </a:bodyPr>
          <a:lstStyle/>
          <a:p>
            <a:r>
              <a:rPr lang="en-US" dirty="0" smtClean="0"/>
              <a:t>Similar to Monarch but this  horizontal line is not in Monarch</a:t>
            </a:r>
            <a:endParaRPr lang="en-US" dirty="0"/>
          </a:p>
        </p:txBody>
      </p:sp>
      <p:cxnSp>
        <p:nvCxnSpPr>
          <p:cNvPr id="6" name="Straight Arrow Connector 5"/>
          <p:cNvCxnSpPr/>
          <p:nvPr/>
        </p:nvCxnSpPr>
        <p:spPr>
          <a:xfrm flipV="1">
            <a:off x="3657600" y="4038600"/>
            <a:ext cx="1905000" cy="1371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5254829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009 </a:t>
            </a:r>
            <a:r>
              <a:rPr lang="en-US" dirty="0" smtClean="0"/>
              <a:t>Bed </a:t>
            </a:r>
            <a:r>
              <a:rPr lang="en-US" dirty="0"/>
              <a:t>bug</a:t>
            </a:r>
          </a:p>
        </p:txBody>
      </p:sp>
      <p:sp>
        <p:nvSpPr>
          <p:cNvPr id="3" name="Content Placeholder 2"/>
          <p:cNvSpPr>
            <a:spLocks noGrp="1"/>
          </p:cNvSpPr>
          <p:nvPr>
            <p:ph idx="1"/>
          </p:nvPr>
        </p:nvSpPr>
        <p:spPr>
          <a:xfrm>
            <a:off x="1143000" y="1828801"/>
            <a:ext cx="7125112" cy="2133600"/>
          </a:xfrm>
        </p:spPr>
        <p:txBody>
          <a:bodyPr/>
          <a:lstStyle/>
          <a:p>
            <a:r>
              <a:rPr lang="en-US" dirty="0" err="1" smtClean="0"/>
              <a:t>Hemiptera</a:t>
            </a:r>
            <a:r>
              <a:rPr lang="en-US" dirty="0" smtClean="0"/>
              <a:t> </a:t>
            </a:r>
          </a:p>
          <a:p>
            <a:r>
              <a:rPr lang="en-US" dirty="0" err="1" smtClean="0"/>
              <a:t>Hemimetabolous</a:t>
            </a:r>
            <a:r>
              <a:rPr lang="en-US" dirty="0" smtClean="0"/>
              <a:t> </a:t>
            </a:r>
          </a:p>
          <a:p>
            <a:r>
              <a:rPr lang="en-US" dirty="0" smtClean="0"/>
              <a:t>Piercing-sucking </a:t>
            </a:r>
          </a:p>
          <a:p>
            <a:r>
              <a:rPr lang="en-US" dirty="0" smtClean="0"/>
              <a:t>Pest</a:t>
            </a:r>
            <a:endParaRPr lang="en-US" dirty="0"/>
          </a:p>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00600" y="1143000"/>
            <a:ext cx="3476624" cy="2433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76400" y="3576637"/>
            <a:ext cx="3810000"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4365826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144 </a:t>
            </a:r>
            <a:r>
              <a:rPr lang="en-US" dirty="0" err="1" smtClean="0"/>
              <a:t>Vinegaroon</a:t>
            </a:r>
            <a:r>
              <a:rPr lang="en-US" dirty="0" smtClean="0"/>
              <a:t> </a:t>
            </a:r>
            <a:r>
              <a:rPr lang="en-US" dirty="0"/>
              <a:t/>
            </a:r>
            <a:br>
              <a:rPr lang="en-US" dirty="0"/>
            </a:br>
            <a:endParaRPr lang="en-US" dirty="0"/>
          </a:p>
        </p:txBody>
      </p:sp>
      <p:sp>
        <p:nvSpPr>
          <p:cNvPr id="3" name="Content Placeholder 2"/>
          <p:cNvSpPr>
            <a:spLocks noGrp="1"/>
          </p:cNvSpPr>
          <p:nvPr>
            <p:ph idx="1"/>
          </p:nvPr>
        </p:nvSpPr>
        <p:spPr>
          <a:xfrm>
            <a:off x="1009443" y="1807361"/>
            <a:ext cx="7125112" cy="1621639"/>
          </a:xfrm>
        </p:spPr>
        <p:txBody>
          <a:bodyPr/>
          <a:lstStyle/>
          <a:p>
            <a:r>
              <a:rPr lang="en-US" dirty="0"/>
              <a:t>N</a:t>
            </a:r>
            <a:r>
              <a:rPr lang="en-US" dirty="0" smtClean="0"/>
              <a:t>on-insect </a:t>
            </a:r>
          </a:p>
          <a:p>
            <a:r>
              <a:rPr lang="en-US" dirty="0" smtClean="0"/>
              <a:t>Chewing </a:t>
            </a:r>
          </a:p>
          <a:p>
            <a:r>
              <a:rPr lang="en-US" dirty="0" smtClean="0"/>
              <a:t>Variable</a:t>
            </a:r>
            <a:endParaRPr lang="en-US" dirty="0"/>
          </a:p>
          <a:p>
            <a:endParaRPr lang="en-US" dirty="0"/>
          </a:p>
        </p:txBody>
      </p:sp>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3429000"/>
            <a:ext cx="5648325" cy="3238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885114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145 </a:t>
            </a:r>
            <a:r>
              <a:rPr lang="en-US" dirty="0" err="1" smtClean="0"/>
              <a:t>Walkingstick</a:t>
            </a:r>
            <a:endParaRPr lang="en-US" dirty="0"/>
          </a:p>
        </p:txBody>
      </p:sp>
      <p:sp>
        <p:nvSpPr>
          <p:cNvPr id="3" name="Content Placeholder 2"/>
          <p:cNvSpPr>
            <a:spLocks noGrp="1"/>
          </p:cNvSpPr>
          <p:nvPr>
            <p:ph idx="1"/>
          </p:nvPr>
        </p:nvSpPr>
        <p:spPr>
          <a:xfrm>
            <a:off x="1009443" y="1807361"/>
            <a:ext cx="7125112" cy="1774039"/>
          </a:xfrm>
        </p:spPr>
        <p:txBody>
          <a:bodyPr/>
          <a:lstStyle/>
          <a:p>
            <a:r>
              <a:rPr lang="en-US" dirty="0" err="1" smtClean="0"/>
              <a:t>Phasmatodea</a:t>
            </a:r>
            <a:r>
              <a:rPr lang="en-US" dirty="0" smtClean="0"/>
              <a:t> </a:t>
            </a:r>
          </a:p>
          <a:p>
            <a:r>
              <a:rPr lang="en-US" dirty="0" err="1"/>
              <a:t>H</a:t>
            </a:r>
            <a:r>
              <a:rPr lang="en-US" dirty="0" err="1" smtClean="0"/>
              <a:t>emimetabolous</a:t>
            </a:r>
            <a:r>
              <a:rPr lang="en-US" dirty="0" smtClean="0"/>
              <a:t> </a:t>
            </a:r>
          </a:p>
          <a:p>
            <a:r>
              <a:rPr lang="en-US" dirty="0"/>
              <a:t>C</a:t>
            </a:r>
            <a:r>
              <a:rPr lang="en-US" dirty="0" smtClean="0"/>
              <a:t>hewing </a:t>
            </a:r>
          </a:p>
          <a:p>
            <a:r>
              <a:rPr lang="en-US" dirty="0"/>
              <a:t>V</a:t>
            </a:r>
            <a:r>
              <a:rPr lang="en-US" dirty="0" smtClean="0"/>
              <a:t>ariable</a:t>
            </a:r>
            <a:endParaRPr lang="en-US" dirty="0"/>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3733800"/>
            <a:ext cx="4267200" cy="284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4400" y="3733800"/>
            <a:ext cx="4267200" cy="284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0690550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146 </a:t>
            </a:r>
            <a:r>
              <a:rPr lang="en-US" dirty="0" smtClean="0"/>
              <a:t>Water </a:t>
            </a:r>
            <a:r>
              <a:rPr lang="en-US" dirty="0"/>
              <a:t>boatman</a:t>
            </a:r>
          </a:p>
        </p:txBody>
      </p:sp>
      <p:sp>
        <p:nvSpPr>
          <p:cNvPr id="3" name="Content Placeholder 2"/>
          <p:cNvSpPr>
            <a:spLocks noGrp="1"/>
          </p:cNvSpPr>
          <p:nvPr>
            <p:ph idx="1"/>
          </p:nvPr>
        </p:nvSpPr>
        <p:spPr>
          <a:xfrm>
            <a:off x="1009443" y="1807361"/>
            <a:ext cx="7125112" cy="2155039"/>
          </a:xfrm>
        </p:spPr>
        <p:txBody>
          <a:bodyPr/>
          <a:lstStyle/>
          <a:p>
            <a:r>
              <a:rPr lang="en-US" dirty="0" err="1" smtClean="0"/>
              <a:t>Hemiptera</a:t>
            </a:r>
            <a:r>
              <a:rPr lang="en-US" dirty="0" smtClean="0"/>
              <a:t> </a:t>
            </a:r>
          </a:p>
          <a:p>
            <a:r>
              <a:rPr lang="en-US" dirty="0" err="1" smtClean="0"/>
              <a:t>hemimetabolous</a:t>
            </a:r>
            <a:r>
              <a:rPr lang="en-US" dirty="0" smtClean="0"/>
              <a:t> </a:t>
            </a:r>
          </a:p>
          <a:p>
            <a:r>
              <a:rPr lang="en-US" dirty="0"/>
              <a:t>P</a:t>
            </a:r>
            <a:r>
              <a:rPr lang="en-US" dirty="0" smtClean="0"/>
              <a:t>iercing-sucking </a:t>
            </a:r>
          </a:p>
          <a:p>
            <a:r>
              <a:rPr lang="en-US" dirty="0"/>
              <a:t>B</a:t>
            </a:r>
            <a:r>
              <a:rPr lang="en-US" dirty="0" smtClean="0"/>
              <a:t>eneficial</a:t>
            </a:r>
            <a:endParaRPr lang="en-US" dirty="0"/>
          </a:p>
        </p:txBody>
      </p:sp>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4038600"/>
            <a:ext cx="3452812" cy="2505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4400" y="2286000"/>
            <a:ext cx="3347847" cy="3167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6253773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147 W</a:t>
            </a:r>
            <a:r>
              <a:rPr lang="en-US" dirty="0" smtClean="0"/>
              <a:t>ater </a:t>
            </a:r>
            <a:r>
              <a:rPr lang="en-US" dirty="0"/>
              <a:t>strider</a:t>
            </a:r>
          </a:p>
        </p:txBody>
      </p:sp>
      <p:sp>
        <p:nvSpPr>
          <p:cNvPr id="3" name="Content Placeholder 2"/>
          <p:cNvSpPr>
            <a:spLocks noGrp="1"/>
          </p:cNvSpPr>
          <p:nvPr>
            <p:ph idx="1"/>
          </p:nvPr>
        </p:nvSpPr>
        <p:spPr>
          <a:xfrm>
            <a:off x="1009443" y="1807361"/>
            <a:ext cx="7125112" cy="1850239"/>
          </a:xfrm>
        </p:spPr>
        <p:txBody>
          <a:bodyPr/>
          <a:lstStyle/>
          <a:p>
            <a:r>
              <a:rPr lang="en-US" dirty="0" err="1" smtClean="0"/>
              <a:t>Hemiptera</a:t>
            </a:r>
            <a:endParaRPr lang="en-US" dirty="0" smtClean="0"/>
          </a:p>
          <a:p>
            <a:r>
              <a:rPr lang="en-US" dirty="0" err="1" smtClean="0"/>
              <a:t>Hemimetabolous</a:t>
            </a:r>
            <a:r>
              <a:rPr lang="en-US" dirty="0" smtClean="0"/>
              <a:t> </a:t>
            </a:r>
          </a:p>
          <a:p>
            <a:r>
              <a:rPr lang="en-US" dirty="0" smtClean="0"/>
              <a:t>Piercing-sucking </a:t>
            </a:r>
          </a:p>
          <a:p>
            <a:r>
              <a:rPr lang="en-US" dirty="0"/>
              <a:t>B</a:t>
            </a:r>
            <a:r>
              <a:rPr lang="en-US" dirty="0" smtClean="0"/>
              <a:t>eneficial</a:t>
            </a:r>
            <a:endParaRPr lang="en-US" dirty="0"/>
          </a:p>
          <a:p>
            <a:endParaRPr lang="en-US"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3656013"/>
            <a:ext cx="4114800" cy="307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7" descr="water_strider_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24375" y="3732213"/>
            <a:ext cx="4343400" cy="2897187"/>
          </a:xfrm>
          <a:prstGeom prst="rect">
            <a:avLst/>
          </a:prstGeom>
          <a:noFill/>
          <a:extLst>
            <a:ext uri="{909E8E84-426E-40DD-AFC4-6F175D3DCCD1}">
              <a14:hiddenFill xmlns:a14="http://schemas.microsoft.com/office/drawing/2010/main" xmlns="">
                <a:solidFill>
                  <a:srgbClr val="FFFFFF"/>
                </a:solidFill>
              </a14:hiddenFill>
            </a:ext>
          </a:extLst>
        </p:spPr>
      </p:pic>
      <p:pic>
        <p:nvPicPr>
          <p:cNvPr id="3993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68612" y="-1"/>
            <a:ext cx="3733799" cy="35789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1559982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148 </a:t>
            </a:r>
            <a:r>
              <a:rPr lang="en-US" dirty="0" smtClean="0"/>
              <a:t>Whirligig </a:t>
            </a:r>
            <a:r>
              <a:rPr lang="en-US" dirty="0"/>
              <a:t>beetle </a:t>
            </a:r>
            <a:br>
              <a:rPr lang="en-US" dirty="0"/>
            </a:br>
            <a:endParaRPr lang="en-US" dirty="0"/>
          </a:p>
        </p:txBody>
      </p:sp>
      <p:sp>
        <p:nvSpPr>
          <p:cNvPr id="3" name="Content Placeholder 2"/>
          <p:cNvSpPr>
            <a:spLocks noGrp="1"/>
          </p:cNvSpPr>
          <p:nvPr>
            <p:ph idx="1"/>
          </p:nvPr>
        </p:nvSpPr>
        <p:spPr>
          <a:xfrm>
            <a:off x="990600" y="1524000"/>
            <a:ext cx="7125112" cy="1905000"/>
          </a:xfrm>
        </p:spPr>
        <p:txBody>
          <a:bodyPr>
            <a:normAutofit/>
          </a:bodyPr>
          <a:lstStyle/>
          <a:p>
            <a:r>
              <a:rPr lang="en-US" dirty="0" err="1" smtClean="0"/>
              <a:t>Coleoptera</a:t>
            </a:r>
            <a:r>
              <a:rPr lang="en-US" dirty="0" smtClean="0"/>
              <a:t> </a:t>
            </a:r>
          </a:p>
          <a:p>
            <a:r>
              <a:rPr lang="en-US" dirty="0" err="1" smtClean="0"/>
              <a:t>Holometabolous</a:t>
            </a:r>
            <a:r>
              <a:rPr lang="en-US" dirty="0" smtClean="0"/>
              <a:t> </a:t>
            </a:r>
          </a:p>
          <a:p>
            <a:r>
              <a:rPr lang="en-US" dirty="0"/>
              <a:t>C</a:t>
            </a:r>
            <a:r>
              <a:rPr lang="en-US" dirty="0" smtClean="0"/>
              <a:t>hewing </a:t>
            </a:r>
          </a:p>
          <a:p>
            <a:r>
              <a:rPr lang="en-US" dirty="0" smtClean="0"/>
              <a:t>Beneficial</a:t>
            </a:r>
            <a:endParaRPr lang="en-US" dirty="0"/>
          </a:p>
        </p:txBody>
      </p:sp>
      <p:pic>
        <p:nvPicPr>
          <p:cNvPr id="4" name="Picture 1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81600" y="3810000"/>
            <a:ext cx="3141663" cy="2419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19" descr="IS0021_1l"/>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235" t="5934" r="13235" b="11868"/>
          <a:stretch>
            <a:fillRect/>
          </a:stretch>
        </p:blipFill>
        <p:spPr bwMode="auto">
          <a:xfrm>
            <a:off x="762000" y="3657600"/>
            <a:ext cx="3810000" cy="285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4925219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149 </a:t>
            </a:r>
            <a:r>
              <a:rPr lang="en-US" dirty="0" smtClean="0"/>
              <a:t>White </a:t>
            </a:r>
            <a:r>
              <a:rPr lang="en-US" dirty="0"/>
              <a:t>grub</a:t>
            </a:r>
          </a:p>
        </p:txBody>
      </p:sp>
      <p:sp>
        <p:nvSpPr>
          <p:cNvPr id="3" name="Content Placeholder 2"/>
          <p:cNvSpPr>
            <a:spLocks noGrp="1"/>
          </p:cNvSpPr>
          <p:nvPr>
            <p:ph idx="1"/>
          </p:nvPr>
        </p:nvSpPr>
        <p:spPr>
          <a:xfrm>
            <a:off x="1009443" y="1807361"/>
            <a:ext cx="7125112" cy="2383639"/>
          </a:xfrm>
        </p:spPr>
        <p:txBody>
          <a:bodyPr/>
          <a:lstStyle/>
          <a:p>
            <a:r>
              <a:rPr lang="en-US" dirty="0" err="1" smtClean="0"/>
              <a:t>Coleoptera</a:t>
            </a:r>
            <a:r>
              <a:rPr lang="en-US" dirty="0" smtClean="0"/>
              <a:t> </a:t>
            </a:r>
          </a:p>
          <a:p>
            <a:r>
              <a:rPr lang="en-US" dirty="0" err="1"/>
              <a:t>H</a:t>
            </a:r>
            <a:r>
              <a:rPr lang="en-US" dirty="0" err="1" smtClean="0"/>
              <a:t>olometabolous</a:t>
            </a:r>
            <a:r>
              <a:rPr lang="en-US" dirty="0" smtClean="0"/>
              <a:t> </a:t>
            </a:r>
          </a:p>
          <a:p>
            <a:r>
              <a:rPr lang="en-US" dirty="0" smtClean="0"/>
              <a:t>Chewing </a:t>
            </a:r>
          </a:p>
          <a:p>
            <a:r>
              <a:rPr lang="en-US" dirty="0" smtClean="0"/>
              <a:t>Pest</a:t>
            </a:r>
            <a:endParaRPr lang="en-US" dirty="0"/>
          </a:p>
          <a:p>
            <a:endParaRPr lang="en-US" dirty="0"/>
          </a:p>
        </p:txBody>
      </p:sp>
      <p:pic>
        <p:nvPicPr>
          <p:cNvPr id="4" name="Picture 5" descr="scarab-larva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81400" y="2590800"/>
            <a:ext cx="4552950" cy="4145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2258038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150 </a:t>
            </a:r>
            <a:r>
              <a:rPr lang="en-US" dirty="0" smtClean="0"/>
              <a:t>Whitefly </a:t>
            </a:r>
            <a:endParaRPr lang="en-US" dirty="0"/>
          </a:p>
        </p:txBody>
      </p:sp>
      <p:sp>
        <p:nvSpPr>
          <p:cNvPr id="3" name="Content Placeholder 2"/>
          <p:cNvSpPr>
            <a:spLocks noGrp="1"/>
          </p:cNvSpPr>
          <p:nvPr>
            <p:ph idx="1"/>
          </p:nvPr>
        </p:nvSpPr>
        <p:spPr>
          <a:xfrm>
            <a:off x="1009443" y="1807361"/>
            <a:ext cx="7125112" cy="2155039"/>
          </a:xfrm>
        </p:spPr>
        <p:txBody>
          <a:bodyPr/>
          <a:lstStyle/>
          <a:p>
            <a:r>
              <a:rPr lang="en-US" dirty="0" err="1" smtClean="0"/>
              <a:t>Hemiptera</a:t>
            </a:r>
            <a:r>
              <a:rPr lang="en-US" dirty="0" smtClean="0"/>
              <a:t> </a:t>
            </a:r>
          </a:p>
          <a:p>
            <a:r>
              <a:rPr lang="en-US" dirty="0" err="1" smtClean="0"/>
              <a:t>Hemimetabolous</a:t>
            </a:r>
            <a:r>
              <a:rPr lang="en-US" dirty="0" smtClean="0"/>
              <a:t> </a:t>
            </a:r>
          </a:p>
          <a:p>
            <a:r>
              <a:rPr lang="en-US" dirty="0"/>
              <a:t>P</a:t>
            </a:r>
            <a:r>
              <a:rPr lang="en-US" dirty="0" smtClean="0"/>
              <a:t>iercing-sucking </a:t>
            </a:r>
          </a:p>
          <a:p>
            <a:r>
              <a:rPr lang="en-US" dirty="0" smtClean="0"/>
              <a:t>Pest</a:t>
            </a:r>
            <a:endParaRPr lang="en-US" dirty="0"/>
          </a:p>
        </p:txBody>
      </p:sp>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62400" y="685800"/>
            <a:ext cx="4781550" cy="34414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5105400" y="5562600"/>
            <a:ext cx="2590800" cy="369332"/>
          </a:xfrm>
          <a:prstGeom prst="rect">
            <a:avLst/>
          </a:prstGeom>
          <a:noFill/>
        </p:spPr>
        <p:txBody>
          <a:bodyPr wrap="square" rtlCol="0">
            <a:spAutoFit/>
          </a:bodyPr>
          <a:lstStyle/>
          <a:p>
            <a:pPr algn="ctr"/>
            <a:r>
              <a:rPr lang="en-US" dirty="0" smtClean="0"/>
              <a:t>IN A GLASS VIAL</a:t>
            </a:r>
            <a:endParaRPr lang="en-US" dirty="0"/>
          </a:p>
        </p:txBody>
      </p:sp>
    </p:spTree>
    <p:extLst>
      <p:ext uri="{BB962C8B-B14F-4D97-AF65-F5344CB8AC3E}">
        <p14:creationId xmlns:p14="http://schemas.microsoft.com/office/powerpoint/2010/main" xmlns="" val="4910396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010 Beet </a:t>
            </a:r>
            <a:r>
              <a:rPr lang="en-US" dirty="0"/>
              <a:t>armyworm </a:t>
            </a:r>
            <a:r>
              <a:rPr lang="en-US" dirty="0" smtClean="0"/>
              <a:t>larva</a:t>
            </a:r>
            <a:endParaRPr lang="en-US" dirty="0"/>
          </a:p>
        </p:txBody>
      </p:sp>
      <p:sp>
        <p:nvSpPr>
          <p:cNvPr id="3" name="Content Placeholder 2"/>
          <p:cNvSpPr>
            <a:spLocks noGrp="1"/>
          </p:cNvSpPr>
          <p:nvPr>
            <p:ph idx="1"/>
          </p:nvPr>
        </p:nvSpPr>
        <p:spPr>
          <a:xfrm>
            <a:off x="1009443" y="1807361"/>
            <a:ext cx="7125112" cy="1621639"/>
          </a:xfrm>
        </p:spPr>
        <p:txBody>
          <a:bodyPr>
            <a:normAutofit lnSpcReduction="10000"/>
          </a:bodyPr>
          <a:lstStyle/>
          <a:p>
            <a:r>
              <a:rPr lang="en-US" dirty="0" smtClean="0"/>
              <a:t>Lepidoptera </a:t>
            </a:r>
          </a:p>
          <a:p>
            <a:r>
              <a:rPr lang="en-US" dirty="0" err="1" smtClean="0"/>
              <a:t>Holometabolous</a:t>
            </a:r>
            <a:r>
              <a:rPr lang="en-US" dirty="0" smtClean="0"/>
              <a:t> </a:t>
            </a:r>
          </a:p>
          <a:p>
            <a:r>
              <a:rPr lang="en-US" dirty="0" smtClean="0"/>
              <a:t>Chewing </a:t>
            </a:r>
          </a:p>
          <a:p>
            <a:r>
              <a:rPr lang="en-US" dirty="0" smtClean="0"/>
              <a:t>Pest</a:t>
            </a:r>
            <a:endParaRPr lang="en-US" dirty="0"/>
          </a:p>
          <a:p>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07627" y="1905000"/>
            <a:ext cx="2209800" cy="2066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19516" y="4284085"/>
            <a:ext cx="3395516" cy="223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05000" y="3469698"/>
            <a:ext cx="2438400"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824225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011 </a:t>
            </a:r>
            <a:r>
              <a:rPr lang="en-US" dirty="0" smtClean="0"/>
              <a:t>Big-eyed </a:t>
            </a:r>
            <a:r>
              <a:rPr lang="en-US" dirty="0"/>
              <a:t>bug</a:t>
            </a:r>
          </a:p>
        </p:txBody>
      </p:sp>
      <p:sp>
        <p:nvSpPr>
          <p:cNvPr id="3" name="Content Placeholder 2"/>
          <p:cNvSpPr>
            <a:spLocks noGrp="1"/>
          </p:cNvSpPr>
          <p:nvPr>
            <p:ph idx="1"/>
          </p:nvPr>
        </p:nvSpPr>
        <p:spPr>
          <a:xfrm>
            <a:off x="1009443" y="1807361"/>
            <a:ext cx="7125112" cy="1926439"/>
          </a:xfrm>
        </p:spPr>
        <p:txBody>
          <a:bodyPr/>
          <a:lstStyle/>
          <a:p>
            <a:r>
              <a:rPr lang="en-US" dirty="0" err="1" smtClean="0"/>
              <a:t>Hemiptera</a:t>
            </a:r>
            <a:r>
              <a:rPr lang="en-US" dirty="0" smtClean="0"/>
              <a:t> </a:t>
            </a:r>
          </a:p>
          <a:p>
            <a:r>
              <a:rPr lang="en-US" dirty="0" err="1" smtClean="0"/>
              <a:t>Hemimetabolous</a:t>
            </a:r>
            <a:r>
              <a:rPr lang="en-US" dirty="0" smtClean="0"/>
              <a:t> </a:t>
            </a:r>
          </a:p>
          <a:p>
            <a:r>
              <a:rPr lang="en-US" dirty="0" smtClean="0"/>
              <a:t>Piercing-sucking </a:t>
            </a:r>
          </a:p>
          <a:p>
            <a:r>
              <a:rPr lang="en-US" dirty="0"/>
              <a:t>B</a:t>
            </a:r>
            <a:r>
              <a:rPr lang="en-US" dirty="0" smtClean="0"/>
              <a:t>eneficial</a:t>
            </a:r>
            <a:endParaRPr lang="en-US" dirty="0"/>
          </a:p>
          <a:p>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51218" y="1676400"/>
            <a:ext cx="3095625" cy="2219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4400" y="4114800"/>
            <a:ext cx="2371725" cy="207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47800" y="3808268"/>
            <a:ext cx="2438400" cy="243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732884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012 </a:t>
            </a:r>
            <a:r>
              <a:rPr lang="en-US" dirty="0" smtClean="0"/>
              <a:t>Biting </a:t>
            </a:r>
            <a:r>
              <a:rPr lang="en-US" dirty="0"/>
              <a:t>louse </a:t>
            </a:r>
            <a:br>
              <a:rPr lang="en-US" dirty="0"/>
            </a:br>
            <a:endParaRPr lang="en-US" dirty="0"/>
          </a:p>
        </p:txBody>
      </p:sp>
      <p:sp>
        <p:nvSpPr>
          <p:cNvPr id="3" name="Content Placeholder 2"/>
          <p:cNvSpPr>
            <a:spLocks noGrp="1"/>
          </p:cNvSpPr>
          <p:nvPr>
            <p:ph idx="1"/>
          </p:nvPr>
        </p:nvSpPr>
        <p:spPr>
          <a:xfrm>
            <a:off x="1009443" y="1807361"/>
            <a:ext cx="7125112" cy="2155039"/>
          </a:xfrm>
        </p:spPr>
        <p:txBody>
          <a:bodyPr/>
          <a:lstStyle/>
          <a:p>
            <a:r>
              <a:rPr lang="en-US" dirty="0" err="1" smtClean="0"/>
              <a:t>Phthiraptera</a:t>
            </a:r>
            <a:r>
              <a:rPr lang="en-US" dirty="0" smtClean="0"/>
              <a:t> </a:t>
            </a:r>
          </a:p>
          <a:p>
            <a:r>
              <a:rPr lang="en-US" dirty="0" err="1" smtClean="0"/>
              <a:t>Hemimetabolous</a:t>
            </a:r>
            <a:r>
              <a:rPr lang="en-US" dirty="0" smtClean="0"/>
              <a:t> </a:t>
            </a:r>
          </a:p>
          <a:p>
            <a:r>
              <a:rPr lang="en-US" dirty="0" smtClean="0"/>
              <a:t>Chewing </a:t>
            </a:r>
          </a:p>
          <a:p>
            <a:r>
              <a:rPr lang="en-US" dirty="0" smtClean="0"/>
              <a:t>Pest</a:t>
            </a:r>
            <a:endParaRPr lang="en-US" dirty="0"/>
          </a:p>
          <a:p>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0" y="2590800"/>
            <a:ext cx="4431050" cy="3276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218454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013 </a:t>
            </a:r>
            <a:r>
              <a:rPr lang="en-US" dirty="0" smtClean="0"/>
              <a:t>Biting </a:t>
            </a:r>
            <a:r>
              <a:rPr lang="en-US" dirty="0"/>
              <a:t>midge </a:t>
            </a:r>
            <a:endParaRPr lang="en-US" b="1" dirty="0"/>
          </a:p>
        </p:txBody>
      </p:sp>
      <p:sp>
        <p:nvSpPr>
          <p:cNvPr id="3" name="Content Placeholder 2"/>
          <p:cNvSpPr>
            <a:spLocks noGrp="1"/>
          </p:cNvSpPr>
          <p:nvPr>
            <p:ph idx="1"/>
          </p:nvPr>
        </p:nvSpPr>
        <p:spPr>
          <a:xfrm>
            <a:off x="1009443" y="1807361"/>
            <a:ext cx="7125112" cy="1850239"/>
          </a:xfrm>
        </p:spPr>
        <p:txBody>
          <a:bodyPr/>
          <a:lstStyle/>
          <a:p>
            <a:r>
              <a:rPr lang="en-US" dirty="0" err="1" smtClean="0"/>
              <a:t>Diptera</a:t>
            </a:r>
            <a:r>
              <a:rPr lang="en-US" dirty="0" smtClean="0"/>
              <a:t> </a:t>
            </a:r>
          </a:p>
          <a:p>
            <a:r>
              <a:rPr lang="en-US" dirty="0" err="1" smtClean="0"/>
              <a:t>Holometablous</a:t>
            </a:r>
            <a:r>
              <a:rPr lang="en-US" dirty="0" smtClean="0"/>
              <a:t> </a:t>
            </a:r>
          </a:p>
          <a:p>
            <a:r>
              <a:rPr lang="en-US" dirty="0" smtClean="0"/>
              <a:t>Piercing-sucking </a:t>
            </a:r>
          </a:p>
          <a:p>
            <a:r>
              <a:rPr lang="en-US" dirty="0" smtClean="0"/>
              <a:t>Pest</a:t>
            </a:r>
            <a:endParaRPr lang="en-US" dirty="0"/>
          </a:p>
          <a:p>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97882" y="1447800"/>
            <a:ext cx="3091721" cy="205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90775" y="3809999"/>
            <a:ext cx="2638425" cy="25347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31993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Metamorphosis</a:t>
            </a:r>
            <a:endParaRPr lang="en-US" dirty="0"/>
          </a:p>
        </p:txBody>
      </p:sp>
      <p:sp>
        <p:nvSpPr>
          <p:cNvPr id="3" name="Content Placeholder 2"/>
          <p:cNvSpPr>
            <a:spLocks noGrp="1"/>
          </p:cNvSpPr>
          <p:nvPr>
            <p:ph idx="1"/>
          </p:nvPr>
        </p:nvSpPr>
        <p:spPr>
          <a:xfrm>
            <a:off x="838200" y="1676400"/>
            <a:ext cx="7125112" cy="4419599"/>
          </a:xfrm>
        </p:spPr>
        <p:txBody>
          <a:bodyPr>
            <a:normAutofit/>
          </a:bodyPr>
          <a:lstStyle/>
          <a:p>
            <a:r>
              <a:rPr lang="en-US" dirty="0"/>
              <a:t>1. </a:t>
            </a:r>
            <a:r>
              <a:rPr lang="en-US" b="1" dirty="0"/>
              <a:t>Complete Metamorphosis</a:t>
            </a:r>
            <a:r>
              <a:rPr lang="en-US" dirty="0"/>
              <a:t> (</a:t>
            </a:r>
            <a:r>
              <a:rPr lang="en-US" dirty="0" err="1"/>
              <a:t>holometabolous</a:t>
            </a:r>
            <a:r>
              <a:rPr lang="en-US" dirty="0"/>
              <a:t>). Larvae and adults of these insects are very different and a distinct pupae is formed. Some insects with complete metamorphosis are: beetles, flies, bees, lacewings, butterflies, ants, and caddis flies. </a:t>
            </a: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pic>
        <p:nvPicPr>
          <p:cNvPr id="41991" name="Picture 7" descr="C:\Users\jess.wheeler\Desktop\complete.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3733800"/>
            <a:ext cx="6363043" cy="1752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55688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014 </a:t>
            </a:r>
            <a:r>
              <a:rPr lang="en-US" dirty="0" smtClean="0"/>
              <a:t>Black </a:t>
            </a:r>
            <a:r>
              <a:rPr lang="en-US" dirty="0"/>
              <a:t>widow spider</a:t>
            </a:r>
          </a:p>
        </p:txBody>
      </p:sp>
      <p:sp>
        <p:nvSpPr>
          <p:cNvPr id="3" name="Content Placeholder 2"/>
          <p:cNvSpPr>
            <a:spLocks noGrp="1"/>
          </p:cNvSpPr>
          <p:nvPr>
            <p:ph idx="1"/>
          </p:nvPr>
        </p:nvSpPr>
        <p:spPr>
          <a:xfrm>
            <a:off x="1009443" y="1807361"/>
            <a:ext cx="7125112" cy="1850239"/>
          </a:xfrm>
        </p:spPr>
        <p:txBody>
          <a:bodyPr/>
          <a:lstStyle/>
          <a:p>
            <a:r>
              <a:rPr lang="en-US" dirty="0" smtClean="0"/>
              <a:t>Non-insect </a:t>
            </a:r>
          </a:p>
          <a:p>
            <a:r>
              <a:rPr lang="en-US" dirty="0" smtClean="0"/>
              <a:t>Pest</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3124200"/>
            <a:ext cx="2986088" cy="3252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433" y="1600200"/>
            <a:ext cx="4876800" cy="3249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831359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015 </a:t>
            </a:r>
            <a:r>
              <a:rPr lang="en-US" dirty="0" smtClean="0"/>
              <a:t>Blister </a:t>
            </a:r>
            <a:r>
              <a:rPr lang="en-US" dirty="0"/>
              <a:t>beetle</a:t>
            </a:r>
          </a:p>
        </p:txBody>
      </p:sp>
      <p:sp>
        <p:nvSpPr>
          <p:cNvPr id="3" name="Content Placeholder 2"/>
          <p:cNvSpPr>
            <a:spLocks noGrp="1"/>
          </p:cNvSpPr>
          <p:nvPr>
            <p:ph idx="1"/>
          </p:nvPr>
        </p:nvSpPr>
        <p:spPr>
          <a:xfrm>
            <a:off x="1009443" y="1807361"/>
            <a:ext cx="7125112" cy="1697839"/>
          </a:xfrm>
        </p:spPr>
        <p:txBody>
          <a:bodyPr/>
          <a:lstStyle/>
          <a:p>
            <a:r>
              <a:rPr lang="en-US" dirty="0" err="1" smtClean="0"/>
              <a:t>Coleoptera</a:t>
            </a:r>
            <a:r>
              <a:rPr lang="en-US" dirty="0" smtClean="0"/>
              <a:t> </a:t>
            </a:r>
          </a:p>
          <a:p>
            <a:r>
              <a:rPr lang="en-US" dirty="0" err="1" smtClean="0"/>
              <a:t>holometabolous</a:t>
            </a:r>
            <a:r>
              <a:rPr lang="en-US" dirty="0" smtClean="0"/>
              <a:t> </a:t>
            </a:r>
          </a:p>
          <a:p>
            <a:r>
              <a:rPr lang="en-US" dirty="0" smtClean="0"/>
              <a:t>Chewing </a:t>
            </a:r>
          </a:p>
          <a:p>
            <a:r>
              <a:rPr lang="en-US" dirty="0" smtClean="0"/>
              <a:t>Pest</a:t>
            </a:r>
            <a:endParaRPr lang="en-US" dirty="0"/>
          </a:p>
          <a:p>
            <a:endParaRPr lang="en-US" dirty="0"/>
          </a:p>
        </p:txBody>
      </p:sp>
      <p:pic>
        <p:nvPicPr>
          <p:cNvPr id="4" name="Picture 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33800" y="1752600"/>
            <a:ext cx="4525962" cy="282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5" descr="blister-beetle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3352800"/>
            <a:ext cx="4343400" cy="325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001509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016 </a:t>
            </a:r>
            <a:r>
              <a:rPr lang="en-US" dirty="0" smtClean="0"/>
              <a:t>Blow </a:t>
            </a:r>
            <a:r>
              <a:rPr lang="en-US" dirty="0"/>
              <a:t>fly</a:t>
            </a:r>
          </a:p>
        </p:txBody>
      </p:sp>
      <p:sp>
        <p:nvSpPr>
          <p:cNvPr id="3" name="Content Placeholder 2"/>
          <p:cNvSpPr>
            <a:spLocks noGrp="1"/>
          </p:cNvSpPr>
          <p:nvPr>
            <p:ph idx="1"/>
          </p:nvPr>
        </p:nvSpPr>
        <p:spPr>
          <a:xfrm>
            <a:off x="1009443" y="1807361"/>
            <a:ext cx="7125112" cy="1621639"/>
          </a:xfrm>
        </p:spPr>
        <p:txBody>
          <a:bodyPr>
            <a:normAutofit lnSpcReduction="10000"/>
          </a:bodyPr>
          <a:lstStyle/>
          <a:p>
            <a:r>
              <a:rPr lang="en-US" dirty="0" err="1" smtClean="0"/>
              <a:t>Diptera</a:t>
            </a:r>
            <a:r>
              <a:rPr lang="en-US" dirty="0" smtClean="0"/>
              <a:t> </a:t>
            </a:r>
          </a:p>
          <a:p>
            <a:r>
              <a:rPr lang="en-US" dirty="0" err="1" smtClean="0"/>
              <a:t>Holometabolous</a:t>
            </a:r>
            <a:r>
              <a:rPr lang="en-US" dirty="0" smtClean="0"/>
              <a:t> </a:t>
            </a:r>
          </a:p>
          <a:p>
            <a:r>
              <a:rPr lang="en-US" dirty="0" smtClean="0"/>
              <a:t>Sponging </a:t>
            </a:r>
          </a:p>
          <a:p>
            <a:r>
              <a:rPr lang="en-US" dirty="0" smtClean="0"/>
              <a:t>Pest</a:t>
            </a:r>
            <a:endParaRPr lang="en-US" dirty="0"/>
          </a:p>
          <a:p>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91000" y="1066800"/>
            <a:ext cx="2533650" cy="1800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76912" y="3276600"/>
            <a:ext cx="1895475" cy="2419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57400" y="3429000"/>
            <a:ext cx="2600325" cy="24217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935569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017 </a:t>
            </a:r>
            <a:r>
              <a:rPr lang="en-US" dirty="0" smtClean="0"/>
              <a:t>Boll </a:t>
            </a:r>
            <a:r>
              <a:rPr lang="en-US" dirty="0"/>
              <a:t>weevil</a:t>
            </a:r>
          </a:p>
        </p:txBody>
      </p:sp>
      <p:sp>
        <p:nvSpPr>
          <p:cNvPr id="3" name="Content Placeholder 2"/>
          <p:cNvSpPr>
            <a:spLocks noGrp="1"/>
          </p:cNvSpPr>
          <p:nvPr>
            <p:ph idx="1"/>
          </p:nvPr>
        </p:nvSpPr>
        <p:spPr>
          <a:xfrm>
            <a:off x="1009443" y="1807361"/>
            <a:ext cx="7125112" cy="1621639"/>
          </a:xfrm>
        </p:spPr>
        <p:txBody>
          <a:bodyPr>
            <a:normAutofit lnSpcReduction="10000"/>
          </a:bodyPr>
          <a:lstStyle/>
          <a:p>
            <a:r>
              <a:rPr lang="en-US" dirty="0" err="1" smtClean="0"/>
              <a:t>Coleoptera</a:t>
            </a:r>
            <a:r>
              <a:rPr lang="en-US" dirty="0" smtClean="0"/>
              <a:t> </a:t>
            </a:r>
          </a:p>
          <a:p>
            <a:r>
              <a:rPr lang="en-US" dirty="0" err="1" smtClean="0"/>
              <a:t>Holometabolous</a:t>
            </a:r>
            <a:r>
              <a:rPr lang="en-US" dirty="0" smtClean="0"/>
              <a:t> </a:t>
            </a:r>
          </a:p>
          <a:p>
            <a:r>
              <a:rPr lang="en-US" dirty="0" smtClean="0"/>
              <a:t>Chewing </a:t>
            </a:r>
          </a:p>
          <a:p>
            <a:r>
              <a:rPr lang="en-US" dirty="0" smtClean="0"/>
              <a:t>Pest</a:t>
            </a:r>
            <a:endParaRPr lang="en-US" dirty="0"/>
          </a:p>
          <a:p>
            <a:endParaRPr lang="en-US" dirty="0"/>
          </a:p>
        </p:txBody>
      </p:sp>
      <p:pic>
        <p:nvPicPr>
          <p:cNvPr id="4"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10200" y="762000"/>
            <a:ext cx="2947988" cy="3116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5849" y="3200400"/>
            <a:ext cx="4031317" cy="3519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032208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018 </a:t>
            </a:r>
            <a:r>
              <a:rPr lang="en-US" dirty="0" smtClean="0"/>
              <a:t>Bollworm</a:t>
            </a:r>
            <a:endParaRPr lang="en-US" dirty="0"/>
          </a:p>
        </p:txBody>
      </p:sp>
      <p:sp>
        <p:nvSpPr>
          <p:cNvPr id="3" name="Content Placeholder 2"/>
          <p:cNvSpPr>
            <a:spLocks noGrp="1"/>
          </p:cNvSpPr>
          <p:nvPr>
            <p:ph idx="1"/>
          </p:nvPr>
        </p:nvSpPr>
        <p:spPr>
          <a:xfrm>
            <a:off x="1009443" y="1807361"/>
            <a:ext cx="7125112" cy="1469239"/>
          </a:xfrm>
        </p:spPr>
        <p:txBody>
          <a:bodyPr>
            <a:normAutofit fontScale="92500" lnSpcReduction="20000"/>
          </a:bodyPr>
          <a:lstStyle/>
          <a:p>
            <a:r>
              <a:rPr lang="en-US" dirty="0" smtClean="0"/>
              <a:t>Lepidoptera </a:t>
            </a:r>
          </a:p>
          <a:p>
            <a:r>
              <a:rPr lang="en-US" dirty="0" err="1" smtClean="0"/>
              <a:t>Holo-metabolous</a:t>
            </a:r>
            <a:r>
              <a:rPr lang="en-US" dirty="0" smtClean="0"/>
              <a:t> </a:t>
            </a:r>
          </a:p>
          <a:p>
            <a:r>
              <a:rPr lang="en-US" dirty="0" smtClean="0"/>
              <a:t>Chewing </a:t>
            </a:r>
          </a:p>
          <a:p>
            <a:r>
              <a:rPr lang="en-US" dirty="0" smtClean="0"/>
              <a:t>Pest</a:t>
            </a:r>
            <a:endParaRPr lang="en-US" dirty="0"/>
          </a:p>
          <a:p>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00600" y="1600200"/>
            <a:ext cx="2838450" cy="3173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3488133"/>
            <a:ext cx="3352800" cy="2570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01822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019 </a:t>
            </a:r>
            <a:r>
              <a:rPr lang="en-US" dirty="0" err="1" smtClean="0"/>
              <a:t>Boxelder</a:t>
            </a:r>
            <a:r>
              <a:rPr lang="en-US" dirty="0" smtClean="0"/>
              <a:t> </a:t>
            </a:r>
            <a:r>
              <a:rPr lang="en-US" dirty="0"/>
              <a:t>bug</a:t>
            </a:r>
          </a:p>
        </p:txBody>
      </p:sp>
      <p:sp>
        <p:nvSpPr>
          <p:cNvPr id="3" name="Content Placeholder 2"/>
          <p:cNvSpPr>
            <a:spLocks noGrp="1"/>
          </p:cNvSpPr>
          <p:nvPr>
            <p:ph idx="1"/>
          </p:nvPr>
        </p:nvSpPr>
        <p:spPr>
          <a:xfrm>
            <a:off x="1009443" y="1807361"/>
            <a:ext cx="7125112" cy="1926439"/>
          </a:xfrm>
        </p:spPr>
        <p:txBody>
          <a:bodyPr/>
          <a:lstStyle/>
          <a:p>
            <a:r>
              <a:rPr lang="en-US" dirty="0" err="1" smtClean="0"/>
              <a:t>Hemiptera</a:t>
            </a:r>
            <a:r>
              <a:rPr lang="en-US" dirty="0" smtClean="0"/>
              <a:t> </a:t>
            </a:r>
          </a:p>
          <a:p>
            <a:r>
              <a:rPr lang="en-US" dirty="0" err="1" smtClean="0"/>
              <a:t>Hemimetabolous</a:t>
            </a:r>
            <a:r>
              <a:rPr lang="en-US" dirty="0" smtClean="0"/>
              <a:t> </a:t>
            </a:r>
          </a:p>
          <a:p>
            <a:r>
              <a:rPr lang="en-US" dirty="0" smtClean="0"/>
              <a:t>Piercing-sucking </a:t>
            </a:r>
          </a:p>
          <a:p>
            <a:r>
              <a:rPr lang="en-US" dirty="0" smtClean="0"/>
              <a:t>Pest</a:t>
            </a:r>
            <a:endParaRPr lang="en-US" dirty="0"/>
          </a:p>
          <a:p>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6800" y="1143000"/>
            <a:ext cx="2514600" cy="2990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3886200"/>
            <a:ext cx="3352800"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262654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020 </a:t>
            </a:r>
            <a:r>
              <a:rPr lang="en-US" dirty="0" smtClean="0"/>
              <a:t>Book </a:t>
            </a:r>
            <a:r>
              <a:rPr lang="en-US" dirty="0"/>
              <a:t>louse</a:t>
            </a:r>
          </a:p>
        </p:txBody>
      </p:sp>
      <p:sp>
        <p:nvSpPr>
          <p:cNvPr id="3" name="Content Placeholder 2"/>
          <p:cNvSpPr>
            <a:spLocks noGrp="1"/>
          </p:cNvSpPr>
          <p:nvPr>
            <p:ph idx="1"/>
          </p:nvPr>
        </p:nvSpPr>
        <p:spPr>
          <a:xfrm>
            <a:off x="1009443" y="1807361"/>
            <a:ext cx="7125112" cy="1393039"/>
          </a:xfrm>
        </p:spPr>
        <p:txBody>
          <a:bodyPr>
            <a:normAutofit fontScale="92500" lnSpcReduction="20000"/>
          </a:bodyPr>
          <a:lstStyle/>
          <a:p>
            <a:r>
              <a:rPr lang="en-US" dirty="0" err="1" smtClean="0"/>
              <a:t>Psocoptera</a:t>
            </a:r>
            <a:r>
              <a:rPr lang="en-US" dirty="0" smtClean="0"/>
              <a:t> </a:t>
            </a:r>
          </a:p>
          <a:p>
            <a:r>
              <a:rPr lang="en-US" dirty="0" err="1" smtClean="0"/>
              <a:t>Ametabolus</a:t>
            </a:r>
            <a:r>
              <a:rPr lang="en-US" dirty="0" smtClean="0"/>
              <a:t> </a:t>
            </a:r>
          </a:p>
          <a:p>
            <a:r>
              <a:rPr lang="en-US" dirty="0" smtClean="0"/>
              <a:t>Chewing </a:t>
            </a:r>
          </a:p>
          <a:p>
            <a:r>
              <a:rPr lang="en-US" dirty="0" smtClean="0"/>
              <a:t>Pest</a:t>
            </a:r>
            <a:endParaRPr lang="en-US"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3200400"/>
            <a:ext cx="5715000" cy="305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20575" y="526039"/>
            <a:ext cx="2915575" cy="2681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903906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021 Brown </a:t>
            </a:r>
            <a:r>
              <a:rPr lang="en-US" dirty="0"/>
              <a:t>dog tick</a:t>
            </a:r>
          </a:p>
        </p:txBody>
      </p:sp>
      <p:sp>
        <p:nvSpPr>
          <p:cNvPr id="3" name="Content Placeholder 2"/>
          <p:cNvSpPr>
            <a:spLocks noGrp="1"/>
          </p:cNvSpPr>
          <p:nvPr>
            <p:ph idx="1"/>
          </p:nvPr>
        </p:nvSpPr>
        <p:spPr>
          <a:xfrm>
            <a:off x="1009443" y="1807361"/>
            <a:ext cx="7125112" cy="1621639"/>
          </a:xfrm>
        </p:spPr>
        <p:txBody>
          <a:bodyPr/>
          <a:lstStyle/>
          <a:p>
            <a:r>
              <a:rPr lang="en-US" dirty="0" smtClean="0"/>
              <a:t>Non-insect </a:t>
            </a:r>
          </a:p>
          <a:p>
            <a:r>
              <a:rPr lang="en-US" dirty="0" smtClean="0"/>
              <a:t>Piercing-sucking </a:t>
            </a:r>
          </a:p>
          <a:p>
            <a:r>
              <a:rPr lang="en-US" dirty="0" smtClean="0"/>
              <a:t>Pest</a:t>
            </a:r>
            <a:endParaRPr lang="en-US" dirty="0"/>
          </a:p>
          <a:p>
            <a:endParaRPr 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53036" y="1081336"/>
            <a:ext cx="2905125" cy="3102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47800" y="3124200"/>
            <a:ext cx="2971800" cy="28296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61162" y="3983182"/>
            <a:ext cx="3619500" cy="2413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103136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022 </a:t>
            </a:r>
            <a:r>
              <a:rPr lang="en-US" dirty="0" smtClean="0"/>
              <a:t>Brown </a:t>
            </a:r>
            <a:r>
              <a:rPr lang="en-US" dirty="0"/>
              <a:t>recluse spider</a:t>
            </a:r>
          </a:p>
        </p:txBody>
      </p:sp>
      <p:sp>
        <p:nvSpPr>
          <p:cNvPr id="3" name="Content Placeholder 2"/>
          <p:cNvSpPr>
            <a:spLocks noGrp="1"/>
          </p:cNvSpPr>
          <p:nvPr>
            <p:ph idx="1"/>
          </p:nvPr>
        </p:nvSpPr>
        <p:spPr>
          <a:xfrm>
            <a:off x="990600" y="1600200"/>
            <a:ext cx="7125112" cy="1621639"/>
          </a:xfrm>
        </p:spPr>
        <p:txBody>
          <a:bodyPr/>
          <a:lstStyle/>
          <a:p>
            <a:r>
              <a:rPr lang="en-US" dirty="0" smtClean="0"/>
              <a:t>Non-insect </a:t>
            </a:r>
          </a:p>
          <a:p>
            <a:r>
              <a:rPr lang="en-US" dirty="0" smtClean="0"/>
              <a:t>Pest</a:t>
            </a:r>
            <a:endParaRPr lang="en-US" dirty="0"/>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2819400"/>
            <a:ext cx="3292475" cy="3292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62400" y="3189287"/>
            <a:ext cx="4386263" cy="2922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048290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023 </a:t>
            </a:r>
            <a:r>
              <a:rPr lang="en-US" dirty="0" smtClean="0"/>
              <a:t>Bumble </a:t>
            </a:r>
            <a:r>
              <a:rPr lang="en-US" dirty="0"/>
              <a:t>bee</a:t>
            </a:r>
          </a:p>
        </p:txBody>
      </p:sp>
      <p:sp>
        <p:nvSpPr>
          <p:cNvPr id="3" name="Content Placeholder 2"/>
          <p:cNvSpPr>
            <a:spLocks noGrp="1"/>
          </p:cNvSpPr>
          <p:nvPr>
            <p:ph idx="1"/>
          </p:nvPr>
        </p:nvSpPr>
        <p:spPr>
          <a:xfrm>
            <a:off x="1009443" y="1807361"/>
            <a:ext cx="7125112" cy="1697839"/>
          </a:xfrm>
        </p:spPr>
        <p:txBody>
          <a:bodyPr/>
          <a:lstStyle/>
          <a:p>
            <a:r>
              <a:rPr lang="en-US" dirty="0" smtClean="0"/>
              <a:t>Hymenoptera </a:t>
            </a:r>
          </a:p>
          <a:p>
            <a:r>
              <a:rPr lang="en-US" dirty="0" err="1" smtClean="0"/>
              <a:t>Holometabolous</a:t>
            </a:r>
            <a:r>
              <a:rPr lang="en-US" dirty="0" smtClean="0"/>
              <a:t> </a:t>
            </a:r>
          </a:p>
          <a:p>
            <a:r>
              <a:rPr lang="en-US" dirty="0" smtClean="0"/>
              <a:t>Chewing-lapping </a:t>
            </a:r>
          </a:p>
          <a:p>
            <a:r>
              <a:rPr lang="en-US" dirty="0" smtClean="0"/>
              <a:t>Variable (Pest and Beneficial)</a:t>
            </a:r>
            <a:endParaRPr lang="en-US" dirty="0"/>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3913" y="3429000"/>
            <a:ext cx="3748087" cy="3155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19600" y="3265487"/>
            <a:ext cx="4533762" cy="3319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310615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Metamorhposis</a:t>
            </a:r>
            <a:endParaRPr lang="en-US" dirty="0"/>
          </a:p>
        </p:txBody>
      </p:sp>
      <p:sp>
        <p:nvSpPr>
          <p:cNvPr id="3" name="Content Placeholder 2"/>
          <p:cNvSpPr>
            <a:spLocks noGrp="1"/>
          </p:cNvSpPr>
          <p:nvPr>
            <p:ph idx="1"/>
          </p:nvPr>
        </p:nvSpPr>
        <p:spPr>
          <a:xfrm>
            <a:off x="909859" y="1219200"/>
            <a:ext cx="7125112" cy="4051437"/>
          </a:xfrm>
        </p:spPr>
        <p:txBody>
          <a:bodyPr/>
          <a:lstStyle/>
          <a:p>
            <a:r>
              <a:rPr lang="en-US" dirty="0"/>
              <a:t>2. </a:t>
            </a:r>
            <a:r>
              <a:rPr lang="en-US" b="1" dirty="0"/>
              <a:t>Incomplete (or simple) Metamorphosis</a:t>
            </a:r>
            <a:r>
              <a:rPr lang="en-US" dirty="0"/>
              <a:t> (</a:t>
            </a:r>
            <a:r>
              <a:rPr lang="en-US" dirty="0" err="1"/>
              <a:t>hemimetabolous</a:t>
            </a:r>
            <a:r>
              <a:rPr lang="en-US" dirty="0"/>
              <a:t>). In these insects, the nymph more or less resembles the adult and there is no </a:t>
            </a:r>
            <a:r>
              <a:rPr lang="en-US" dirty="0" err="1"/>
              <a:t>pupal</a:t>
            </a:r>
            <a:r>
              <a:rPr lang="en-US" dirty="0"/>
              <a:t> stage. The example shown below is a plant bug. Some other insects with incomplete metamorphosis are: crickets, true bugs, termites, grasshoppers, and </a:t>
            </a:r>
            <a:r>
              <a:rPr lang="en-US" dirty="0" smtClean="0"/>
              <a:t>cockroaches</a:t>
            </a:r>
          </a:p>
          <a:p>
            <a:endParaRPr lang="en-US" dirty="0"/>
          </a:p>
          <a:p>
            <a:endParaRPr lang="en-US" dirty="0"/>
          </a:p>
        </p:txBody>
      </p:sp>
      <p:pic>
        <p:nvPicPr>
          <p:cNvPr id="43010" name="Picture 2" descr="C:\Users\jess.wheeler\Desktop\incomplete.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58636" y="3810000"/>
            <a:ext cx="5896830" cy="16179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44455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024 </a:t>
            </a:r>
            <a:r>
              <a:rPr lang="en-US" dirty="0" smtClean="0"/>
              <a:t>Cabbage </a:t>
            </a:r>
            <a:r>
              <a:rPr lang="en-US" dirty="0" err="1"/>
              <a:t>looper</a:t>
            </a:r>
            <a:endParaRPr lang="en-US" dirty="0"/>
          </a:p>
        </p:txBody>
      </p:sp>
      <p:sp>
        <p:nvSpPr>
          <p:cNvPr id="3" name="Content Placeholder 2"/>
          <p:cNvSpPr>
            <a:spLocks noGrp="1"/>
          </p:cNvSpPr>
          <p:nvPr>
            <p:ph idx="1"/>
          </p:nvPr>
        </p:nvSpPr>
        <p:spPr>
          <a:xfrm>
            <a:off x="1009443" y="1807361"/>
            <a:ext cx="7125112" cy="2002639"/>
          </a:xfrm>
        </p:spPr>
        <p:txBody>
          <a:bodyPr/>
          <a:lstStyle/>
          <a:p>
            <a:r>
              <a:rPr lang="en-US" dirty="0" smtClean="0"/>
              <a:t>Lepidoptera </a:t>
            </a:r>
          </a:p>
          <a:p>
            <a:r>
              <a:rPr lang="en-US" dirty="0" err="1" smtClean="0"/>
              <a:t>Holometabolous</a:t>
            </a:r>
            <a:r>
              <a:rPr lang="en-US" dirty="0" smtClean="0"/>
              <a:t> </a:t>
            </a:r>
          </a:p>
          <a:p>
            <a:r>
              <a:rPr lang="en-US" dirty="0" smtClean="0"/>
              <a:t>Chewing </a:t>
            </a:r>
          </a:p>
          <a:p>
            <a:r>
              <a:rPr lang="en-US" dirty="0" smtClean="0"/>
              <a:t>Pest</a:t>
            </a:r>
            <a:endParaRPr lang="en-US" dirty="0"/>
          </a:p>
          <a:p>
            <a:endParaRPr lang="en-US"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3886200"/>
            <a:ext cx="4548187" cy="25904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33455" y="1447800"/>
            <a:ext cx="4029075" cy="3333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12673" y="4191000"/>
            <a:ext cx="4033837" cy="24873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168516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025 </a:t>
            </a:r>
            <a:r>
              <a:rPr lang="en-US" dirty="0" smtClean="0"/>
              <a:t>Carpet </a:t>
            </a:r>
            <a:r>
              <a:rPr lang="en-US" dirty="0"/>
              <a:t>beetle</a:t>
            </a:r>
          </a:p>
        </p:txBody>
      </p:sp>
      <p:sp>
        <p:nvSpPr>
          <p:cNvPr id="3" name="Content Placeholder 2"/>
          <p:cNvSpPr>
            <a:spLocks noGrp="1"/>
          </p:cNvSpPr>
          <p:nvPr>
            <p:ph idx="1"/>
          </p:nvPr>
        </p:nvSpPr>
        <p:spPr>
          <a:xfrm>
            <a:off x="990600" y="1828800"/>
            <a:ext cx="7125112" cy="1621639"/>
          </a:xfrm>
        </p:spPr>
        <p:txBody>
          <a:bodyPr/>
          <a:lstStyle/>
          <a:p>
            <a:r>
              <a:rPr lang="en-US" dirty="0" err="1" smtClean="0"/>
              <a:t>Coleoptera</a:t>
            </a:r>
            <a:r>
              <a:rPr lang="en-US" dirty="0" smtClean="0"/>
              <a:t> </a:t>
            </a:r>
          </a:p>
          <a:p>
            <a:r>
              <a:rPr lang="en-US" dirty="0" err="1" smtClean="0"/>
              <a:t>Holometabolous</a:t>
            </a:r>
            <a:r>
              <a:rPr lang="en-US" dirty="0" smtClean="0"/>
              <a:t> </a:t>
            </a:r>
          </a:p>
          <a:p>
            <a:r>
              <a:rPr lang="en-US" dirty="0" smtClean="0"/>
              <a:t>Chewing </a:t>
            </a:r>
          </a:p>
          <a:p>
            <a:r>
              <a:rPr lang="en-US" dirty="0" smtClean="0"/>
              <a:t>Pest</a:t>
            </a:r>
            <a:endParaRPr lang="en-U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51218" y="1524000"/>
            <a:ext cx="4238625" cy="302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4038600"/>
            <a:ext cx="3333750" cy="2381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40643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026 </a:t>
            </a:r>
            <a:r>
              <a:rPr lang="en-US" dirty="0" smtClean="0"/>
              <a:t>Carrion </a:t>
            </a:r>
            <a:r>
              <a:rPr lang="en-US" dirty="0"/>
              <a:t>beetle</a:t>
            </a:r>
          </a:p>
        </p:txBody>
      </p:sp>
      <p:sp>
        <p:nvSpPr>
          <p:cNvPr id="3" name="Content Placeholder 2"/>
          <p:cNvSpPr>
            <a:spLocks noGrp="1"/>
          </p:cNvSpPr>
          <p:nvPr>
            <p:ph idx="1"/>
          </p:nvPr>
        </p:nvSpPr>
        <p:spPr>
          <a:xfrm>
            <a:off x="1009443" y="1807361"/>
            <a:ext cx="7125112" cy="1926439"/>
          </a:xfrm>
        </p:spPr>
        <p:txBody>
          <a:bodyPr/>
          <a:lstStyle/>
          <a:p>
            <a:r>
              <a:rPr lang="en-US" dirty="0" err="1" smtClean="0"/>
              <a:t>Coleoptera</a:t>
            </a:r>
            <a:r>
              <a:rPr lang="en-US" dirty="0" smtClean="0"/>
              <a:t> </a:t>
            </a:r>
          </a:p>
          <a:p>
            <a:r>
              <a:rPr lang="en-US" dirty="0" err="1" smtClean="0"/>
              <a:t>Holometabolous</a:t>
            </a:r>
            <a:r>
              <a:rPr lang="en-US" dirty="0" smtClean="0"/>
              <a:t> </a:t>
            </a:r>
          </a:p>
          <a:p>
            <a:r>
              <a:rPr lang="en-US" dirty="0" smtClean="0"/>
              <a:t>Chewing </a:t>
            </a:r>
          </a:p>
          <a:p>
            <a:r>
              <a:rPr lang="en-US" dirty="0" smtClean="0"/>
              <a:t>Beneficial</a:t>
            </a:r>
            <a:endParaRPr lang="en-US" dirty="0"/>
          </a:p>
          <a:p>
            <a:endParaRPr lang="en-US"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6800" y="1295400"/>
            <a:ext cx="3485342" cy="2319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5052" y="3454400"/>
            <a:ext cx="4211638" cy="325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3900" y="3486150"/>
            <a:ext cx="3076575" cy="3206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485268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027 </a:t>
            </a:r>
            <a:r>
              <a:rPr lang="en-US" dirty="0" smtClean="0"/>
              <a:t>Cattle </a:t>
            </a:r>
            <a:r>
              <a:rPr lang="en-US" dirty="0"/>
              <a:t>grub</a:t>
            </a:r>
          </a:p>
        </p:txBody>
      </p:sp>
      <p:sp>
        <p:nvSpPr>
          <p:cNvPr id="3" name="Content Placeholder 2"/>
          <p:cNvSpPr>
            <a:spLocks noGrp="1"/>
          </p:cNvSpPr>
          <p:nvPr>
            <p:ph idx="1"/>
          </p:nvPr>
        </p:nvSpPr>
        <p:spPr>
          <a:xfrm>
            <a:off x="1009443" y="1807361"/>
            <a:ext cx="7125112" cy="1621639"/>
          </a:xfrm>
        </p:spPr>
        <p:txBody>
          <a:bodyPr>
            <a:normAutofit lnSpcReduction="10000"/>
          </a:bodyPr>
          <a:lstStyle/>
          <a:p>
            <a:r>
              <a:rPr lang="en-US" dirty="0" err="1" smtClean="0"/>
              <a:t>Diptera</a:t>
            </a:r>
            <a:r>
              <a:rPr lang="en-US" dirty="0" smtClean="0"/>
              <a:t> </a:t>
            </a:r>
          </a:p>
          <a:p>
            <a:r>
              <a:rPr lang="en-US" dirty="0" err="1" smtClean="0"/>
              <a:t>Holometabolous</a:t>
            </a:r>
            <a:r>
              <a:rPr lang="en-US" dirty="0" smtClean="0"/>
              <a:t> </a:t>
            </a:r>
          </a:p>
          <a:p>
            <a:r>
              <a:rPr lang="en-US" dirty="0" smtClean="0"/>
              <a:t>Chewing </a:t>
            </a:r>
          </a:p>
          <a:p>
            <a:r>
              <a:rPr lang="en-US" dirty="0" smtClean="0"/>
              <a:t>Pest</a:t>
            </a:r>
            <a:endParaRPr lang="en-US" dirty="0"/>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05400" y="1066800"/>
            <a:ext cx="25908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6800" y="3962400"/>
            <a:ext cx="2732088" cy="2624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40960" y="4241006"/>
            <a:ext cx="3134458" cy="2066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835566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028 C</a:t>
            </a:r>
            <a:r>
              <a:rPr lang="en-US" dirty="0" smtClean="0"/>
              <a:t>entipede</a:t>
            </a:r>
            <a:endParaRPr lang="en-US" dirty="0"/>
          </a:p>
        </p:txBody>
      </p:sp>
      <p:sp>
        <p:nvSpPr>
          <p:cNvPr id="3" name="Content Placeholder 2"/>
          <p:cNvSpPr>
            <a:spLocks noGrp="1"/>
          </p:cNvSpPr>
          <p:nvPr>
            <p:ph idx="1"/>
          </p:nvPr>
        </p:nvSpPr>
        <p:spPr>
          <a:xfrm>
            <a:off x="1009443" y="1807361"/>
            <a:ext cx="7125112" cy="1164439"/>
          </a:xfrm>
        </p:spPr>
        <p:txBody>
          <a:bodyPr/>
          <a:lstStyle/>
          <a:p>
            <a:r>
              <a:rPr lang="en-US" dirty="0" smtClean="0"/>
              <a:t>Non-insect </a:t>
            </a:r>
          </a:p>
          <a:p>
            <a:r>
              <a:rPr lang="en-US" dirty="0" smtClean="0"/>
              <a:t>Variable</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3200400"/>
            <a:ext cx="4724400" cy="294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65073" y="838200"/>
            <a:ext cx="3876675" cy="2908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14250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029 </a:t>
            </a:r>
            <a:r>
              <a:rPr lang="en-US" dirty="0" smtClean="0"/>
              <a:t>Cicada</a:t>
            </a:r>
            <a:endParaRPr lang="en-US" dirty="0"/>
          </a:p>
        </p:txBody>
      </p:sp>
      <p:sp>
        <p:nvSpPr>
          <p:cNvPr id="3" name="Content Placeholder 2"/>
          <p:cNvSpPr>
            <a:spLocks noGrp="1"/>
          </p:cNvSpPr>
          <p:nvPr>
            <p:ph idx="1"/>
          </p:nvPr>
        </p:nvSpPr>
        <p:spPr>
          <a:xfrm>
            <a:off x="1009443" y="1807361"/>
            <a:ext cx="7125112" cy="1545439"/>
          </a:xfrm>
        </p:spPr>
        <p:txBody>
          <a:bodyPr>
            <a:normAutofit fontScale="92500" lnSpcReduction="10000"/>
          </a:bodyPr>
          <a:lstStyle/>
          <a:p>
            <a:r>
              <a:rPr lang="en-US" dirty="0" err="1" smtClean="0"/>
              <a:t>Hemiptera</a:t>
            </a:r>
            <a:r>
              <a:rPr lang="en-US" dirty="0" smtClean="0"/>
              <a:t> </a:t>
            </a:r>
          </a:p>
          <a:p>
            <a:r>
              <a:rPr lang="en-US" dirty="0" err="1" smtClean="0"/>
              <a:t>Hemimetabolous</a:t>
            </a:r>
            <a:r>
              <a:rPr lang="en-US" dirty="0" smtClean="0"/>
              <a:t> </a:t>
            </a:r>
          </a:p>
          <a:p>
            <a:r>
              <a:rPr lang="en-US" dirty="0" smtClean="0"/>
              <a:t>Piercing-sucking </a:t>
            </a:r>
          </a:p>
          <a:p>
            <a:r>
              <a:rPr lang="en-US" dirty="0" smtClean="0"/>
              <a:t>Variable</a:t>
            </a:r>
            <a:endParaRPr lang="en-US" dirty="0"/>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3429000"/>
            <a:ext cx="4724400" cy="284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609600"/>
            <a:ext cx="3811588" cy="2554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413601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030 Cicada Killer</a:t>
            </a:r>
            <a:endParaRPr lang="en-US" dirty="0"/>
          </a:p>
        </p:txBody>
      </p:sp>
      <p:sp>
        <p:nvSpPr>
          <p:cNvPr id="3" name="Content Placeholder 2"/>
          <p:cNvSpPr>
            <a:spLocks noGrp="1"/>
          </p:cNvSpPr>
          <p:nvPr>
            <p:ph idx="1"/>
          </p:nvPr>
        </p:nvSpPr>
        <p:spPr>
          <a:xfrm>
            <a:off x="1009443" y="1807361"/>
            <a:ext cx="7125112" cy="1850239"/>
          </a:xfrm>
        </p:spPr>
        <p:txBody>
          <a:bodyPr/>
          <a:lstStyle/>
          <a:p>
            <a:r>
              <a:rPr lang="en-US" dirty="0"/>
              <a:t>Hymenoptera </a:t>
            </a:r>
            <a:endParaRPr lang="en-US" dirty="0" smtClean="0"/>
          </a:p>
          <a:p>
            <a:r>
              <a:rPr lang="en-US" dirty="0" err="1" smtClean="0"/>
              <a:t>Colometabolous</a:t>
            </a:r>
            <a:r>
              <a:rPr lang="en-US" dirty="0" smtClean="0"/>
              <a:t> </a:t>
            </a:r>
          </a:p>
          <a:p>
            <a:r>
              <a:rPr lang="en-US" dirty="0" smtClean="0"/>
              <a:t>Chewing </a:t>
            </a:r>
          </a:p>
          <a:p>
            <a:r>
              <a:rPr lang="en-US" dirty="0" smtClean="0"/>
              <a:t>Beneficial</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3657600"/>
            <a:ext cx="4419600" cy="3062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4400" y="1524000"/>
            <a:ext cx="4216400" cy="305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094300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031 </a:t>
            </a:r>
            <a:r>
              <a:rPr lang="en-US" dirty="0" smtClean="0"/>
              <a:t>Cigarette </a:t>
            </a:r>
            <a:r>
              <a:rPr lang="en-US" dirty="0"/>
              <a:t>beetle</a:t>
            </a:r>
          </a:p>
        </p:txBody>
      </p:sp>
      <p:sp>
        <p:nvSpPr>
          <p:cNvPr id="3" name="Content Placeholder 2"/>
          <p:cNvSpPr>
            <a:spLocks noGrp="1"/>
          </p:cNvSpPr>
          <p:nvPr>
            <p:ph idx="1"/>
          </p:nvPr>
        </p:nvSpPr>
        <p:spPr>
          <a:xfrm>
            <a:off x="1009443" y="1807361"/>
            <a:ext cx="7125112" cy="1545439"/>
          </a:xfrm>
        </p:spPr>
        <p:txBody>
          <a:bodyPr>
            <a:normAutofit fontScale="92500" lnSpcReduction="10000"/>
          </a:bodyPr>
          <a:lstStyle/>
          <a:p>
            <a:r>
              <a:rPr lang="en-US" dirty="0" err="1" smtClean="0"/>
              <a:t>Coleoptera</a:t>
            </a:r>
            <a:r>
              <a:rPr lang="en-US" dirty="0" smtClean="0"/>
              <a:t> </a:t>
            </a:r>
          </a:p>
          <a:p>
            <a:r>
              <a:rPr lang="en-US" dirty="0" err="1" smtClean="0"/>
              <a:t>Holometabolous</a:t>
            </a:r>
            <a:r>
              <a:rPr lang="en-US" dirty="0" smtClean="0"/>
              <a:t> </a:t>
            </a:r>
          </a:p>
          <a:p>
            <a:r>
              <a:rPr lang="en-US" dirty="0" smtClean="0"/>
              <a:t>Chewing </a:t>
            </a:r>
          </a:p>
          <a:p>
            <a:r>
              <a:rPr lang="en-US" dirty="0" smtClean="0"/>
              <a:t>Pest</a:t>
            </a:r>
            <a:endParaRPr lang="en-US" dirty="0"/>
          </a:p>
          <a:p>
            <a:endParaRPr lang="en-US"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0" y="1524000"/>
            <a:ext cx="4000500" cy="286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08363" y="3429000"/>
            <a:ext cx="3463637" cy="29648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19713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032 </a:t>
            </a:r>
            <a:r>
              <a:rPr lang="en-US" dirty="0" smtClean="0"/>
              <a:t>Click </a:t>
            </a:r>
            <a:r>
              <a:rPr lang="en-US" dirty="0"/>
              <a:t>beetle</a:t>
            </a:r>
          </a:p>
        </p:txBody>
      </p:sp>
      <p:sp>
        <p:nvSpPr>
          <p:cNvPr id="3" name="Content Placeholder 2"/>
          <p:cNvSpPr>
            <a:spLocks noGrp="1"/>
          </p:cNvSpPr>
          <p:nvPr>
            <p:ph idx="1"/>
          </p:nvPr>
        </p:nvSpPr>
        <p:spPr>
          <a:xfrm>
            <a:off x="1009443" y="1807361"/>
            <a:ext cx="7125112" cy="1926439"/>
          </a:xfrm>
        </p:spPr>
        <p:txBody>
          <a:bodyPr/>
          <a:lstStyle/>
          <a:p>
            <a:r>
              <a:rPr lang="en-US" dirty="0" err="1" smtClean="0"/>
              <a:t>Coleoptera</a:t>
            </a:r>
            <a:r>
              <a:rPr lang="en-US" dirty="0" smtClean="0"/>
              <a:t> </a:t>
            </a:r>
          </a:p>
          <a:p>
            <a:r>
              <a:rPr lang="en-US" dirty="0" err="1" smtClean="0"/>
              <a:t>Holometabolous</a:t>
            </a:r>
            <a:r>
              <a:rPr lang="en-US" dirty="0" smtClean="0"/>
              <a:t> </a:t>
            </a:r>
          </a:p>
          <a:p>
            <a:r>
              <a:rPr lang="en-US" dirty="0" smtClean="0"/>
              <a:t>Chewing </a:t>
            </a:r>
          </a:p>
          <a:p>
            <a:r>
              <a:rPr lang="en-US" dirty="0" smtClean="0"/>
              <a:t>Variable (Beneficial and Pest)</a:t>
            </a:r>
            <a:endParaRPr lang="en-US" dirty="0"/>
          </a:p>
          <a:p>
            <a:endParaRPr lang="en-US" dirty="0"/>
          </a:p>
        </p:txBody>
      </p:sp>
      <p:pic>
        <p:nvPicPr>
          <p:cNvPr id="4" name="Picture 5" descr="eyed-elater_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8325" y="3810000"/>
            <a:ext cx="4460875"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click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57800" y="1600200"/>
            <a:ext cx="259715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305624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033 Colorado potato beetle</a:t>
            </a:r>
          </a:p>
        </p:txBody>
      </p:sp>
      <p:sp>
        <p:nvSpPr>
          <p:cNvPr id="3" name="Content Placeholder 2"/>
          <p:cNvSpPr>
            <a:spLocks noGrp="1"/>
          </p:cNvSpPr>
          <p:nvPr>
            <p:ph idx="1"/>
          </p:nvPr>
        </p:nvSpPr>
        <p:spPr>
          <a:xfrm>
            <a:off x="1009443" y="1807361"/>
            <a:ext cx="7125112" cy="1621639"/>
          </a:xfrm>
        </p:spPr>
        <p:txBody>
          <a:bodyPr>
            <a:normAutofit lnSpcReduction="10000"/>
          </a:bodyPr>
          <a:lstStyle/>
          <a:p>
            <a:r>
              <a:rPr lang="en-US" dirty="0" err="1" smtClean="0"/>
              <a:t>Coleoptera</a:t>
            </a:r>
            <a:r>
              <a:rPr lang="en-US" dirty="0" smtClean="0"/>
              <a:t> </a:t>
            </a:r>
          </a:p>
          <a:p>
            <a:r>
              <a:rPr lang="en-US" dirty="0" err="1" smtClean="0"/>
              <a:t>Holometabolous</a:t>
            </a:r>
            <a:r>
              <a:rPr lang="en-US" dirty="0" smtClean="0"/>
              <a:t> </a:t>
            </a:r>
          </a:p>
          <a:p>
            <a:r>
              <a:rPr lang="en-US" dirty="0" smtClean="0"/>
              <a:t>Chewing </a:t>
            </a:r>
          </a:p>
          <a:p>
            <a:r>
              <a:rPr lang="en-US" dirty="0" smtClean="0"/>
              <a:t>Pest</a:t>
            </a:r>
            <a:endParaRPr lang="en-US" dirty="0"/>
          </a:p>
          <a:p>
            <a:endParaRPr lang="en-US" dirty="0"/>
          </a:p>
        </p:txBody>
      </p:sp>
      <p:pic>
        <p:nvPicPr>
          <p:cNvPr id="4" name="Picture 5" descr="cpb"/>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19400" y="2971800"/>
            <a:ext cx="4114800" cy="319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467378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Metamorphosis</a:t>
            </a:r>
            <a:endParaRPr lang="en-US" dirty="0"/>
          </a:p>
        </p:txBody>
      </p:sp>
      <p:sp>
        <p:nvSpPr>
          <p:cNvPr id="3" name="Content Placeholder 2"/>
          <p:cNvSpPr>
            <a:spLocks noGrp="1"/>
          </p:cNvSpPr>
          <p:nvPr>
            <p:ph idx="1"/>
          </p:nvPr>
        </p:nvSpPr>
        <p:spPr/>
        <p:txBody>
          <a:bodyPr>
            <a:normAutofit fontScale="85000" lnSpcReduction="20000"/>
          </a:bodyPr>
          <a:lstStyle/>
          <a:p>
            <a:r>
              <a:rPr lang="en-US" dirty="0"/>
              <a:t>3. </a:t>
            </a:r>
            <a:r>
              <a:rPr lang="en-US" b="1" dirty="0" err="1"/>
              <a:t>Ametabolous</a:t>
            </a:r>
            <a:r>
              <a:rPr lang="en-US" dirty="0"/>
              <a:t> insects show no metamorphosis. Here the adult looks like the immature except for the presence of </a:t>
            </a:r>
            <a:r>
              <a:rPr lang="en-US" dirty="0" err="1"/>
              <a:t>genetalia</a:t>
            </a:r>
            <a:r>
              <a:rPr lang="en-US" dirty="0"/>
              <a:t> and gonads. The silverfish is an example. </a:t>
            </a:r>
          </a:p>
          <a:p>
            <a:r>
              <a:rPr lang="en-US" dirty="0"/>
              <a:t>The exoskeleton limits the potential size of insects, but provides valuable protection to all parts of the insect including its eyes, antennae and the internal breathing tubes (tracheae). To grow and become an adult, young insects shed or molt their exoskeleton. Molting happens several times before an insect becomes an adult. A new, flexible skeleton forms beneath the old, hard exoskeleton. While taking in extra air, the insect expands itself and splits the old skin. After crawling out of the old skin, the new, soft exoskeleton starts to harden in minutes but may take several hours or days to harden completely. For some insects like a butterfly, the caterpillar is very different from the adult butterfly. In other insects like grasshoppers the young insects resemble the adults. The younger stages, called nymphs may have different color patterns and undeveloped wings and sexual organs compared with the adult. Compare the pictures above to see the difference between these two kinds of metamorphosis. </a:t>
            </a:r>
          </a:p>
          <a:p>
            <a:endParaRPr lang="en-US" dirty="0"/>
          </a:p>
        </p:txBody>
      </p:sp>
    </p:spTree>
    <p:extLst>
      <p:ext uri="{BB962C8B-B14F-4D97-AF65-F5344CB8AC3E}">
        <p14:creationId xmlns:p14="http://schemas.microsoft.com/office/powerpoint/2010/main" xmlns="" val="37336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034 </a:t>
            </a:r>
            <a:r>
              <a:rPr lang="en-US" dirty="0" smtClean="0"/>
              <a:t>Crab </a:t>
            </a:r>
            <a:r>
              <a:rPr lang="en-US" dirty="0"/>
              <a:t>spider</a:t>
            </a:r>
          </a:p>
        </p:txBody>
      </p:sp>
      <p:sp>
        <p:nvSpPr>
          <p:cNvPr id="3" name="Content Placeholder 2"/>
          <p:cNvSpPr>
            <a:spLocks noGrp="1"/>
          </p:cNvSpPr>
          <p:nvPr>
            <p:ph idx="1"/>
          </p:nvPr>
        </p:nvSpPr>
        <p:spPr>
          <a:xfrm>
            <a:off x="1009443" y="1807361"/>
            <a:ext cx="7125112" cy="1012039"/>
          </a:xfrm>
        </p:spPr>
        <p:txBody>
          <a:bodyPr/>
          <a:lstStyle/>
          <a:p>
            <a:r>
              <a:rPr lang="en-US" dirty="0" smtClean="0"/>
              <a:t>Non-insect </a:t>
            </a:r>
          </a:p>
          <a:p>
            <a:r>
              <a:rPr lang="en-US" dirty="0" smtClean="0"/>
              <a:t>Beneficial</a:t>
            </a:r>
            <a:endParaRPr lang="en-US" dirty="0"/>
          </a:p>
          <a:p>
            <a:endParaRPr lang="en-US"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2819400"/>
            <a:ext cx="3357121"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514525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035 </a:t>
            </a:r>
            <a:r>
              <a:rPr lang="en-US" dirty="0" smtClean="0"/>
              <a:t>Crane </a:t>
            </a:r>
            <a:r>
              <a:rPr lang="en-US" dirty="0"/>
              <a:t>fly</a:t>
            </a:r>
          </a:p>
        </p:txBody>
      </p:sp>
      <p:sp>
        <p:nvSpPr>
          <p:cNvPr id="3" name="Content Placeholder 2"/>
          <p:cNvSpPr>
            <a:spLocks noGrp="1"/>
          </p:cNvSpPr>
          <p:nvPr>
            <p:ph idx="1"/>
          </p:nvPr>
        </p:nvSpPr>
        <p:spPr>
          <a:xfrm>
            <a:off x="1009443" y="1807361"/>
            <a:ext cx="7125112" cy="1774039"/>
          </a:xfrm>
        </p:spPr>
        <p:txBody>
          <a:bodyPr>
            <a:normAutofit/>
          </a:bodyPr>
          <a:lstStyle/>
          <a:p>
            <a:r>
              <a:rPr lang="en-US" dirty="0" err="1" smtClean="0"/>
              <a:t>Diptera</a:t>
            </a:r>
            <a:endParaRPr lang="en-US" dirty="0" smtClean="0"/>
          </a:p>
          <a:p>
            <a:r>
              <a:rPr lang="en-US" dirty="0" err="1" smtClean="0"/>
              <a:t>Holometabolous</a:t>
            </a:r>
            <a:r>
              <a:rPr lang="en-US" dirty="0" smtClean="0"/>
              <a:t> </a:t>
            </a:r>
          </a:p>
          <a:p>
            <a:r>
              <a:rPr lang="en-US" dirty="0" smtClean="0"/>
              <a:t>Piercing-sucking </a:t>
            </a:r>
          </a:p>
          <a:p>
            <a:r>
              <a:rPr lang="en-US" dirty="0" smtClean="0"/>
              <a:t>Variable (Beneficial and Pest)</a:t>
            </a:r>
            <a:endParaRPr lang="en-US" dirty="0"/>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98641" y="3429000"/>
            <a:ext cx="4495800" cy="300831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90655" y="304800"/>
            <a:ext cx="3979862" cy="293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952706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036 D</a:t>
            </a:r>
            <a:r>
              <a:rPr lang="en-US" dirty="0" smtClean="0"/>
              <a:t>amsel </a:t>
            </a:r>
            <a:r>
              <a:rPr lang="en-US" dirty="0"/>
              <a:t>bug</a:t>
            </a:r>
          </a:p>
        </p:txBody>
      </p:sp>
      <p:sp>
        <p:nvSpPr>
          <p:cNvPr id="3" name="Content Placeholder 2"/>
          <p:cNvSpPr>
            <a:spLocks noGrp="1"/>
          </p:cNvSpPr>
          <p:nvPr>
            <p:ph idx="1"/>
          </p:nvPr>
        </p:nvSpPr>
        <p:spPr>
          <a:xfrm>
            <a:off x="1009443" y="1807361"/>
            <a:ext cx="7125112" cy="1469239"/>
          </a:xfrm>
        </p:spPr>
        <p:txBody>
          <a:bodyPr>
            <a:normAutofit fontScale="92500" lnSpcReduction="10000"/>
          </a:bodyPr>
          <a:lstStyle/>
          <a:p>
            <a:r>
              <a:rPr lang="en-US" dirty="0" err="1" smtClean="0"/>
              <a:t>Hemiptera</a:t>
            </a:r>
            <a:r>
              <a:rPr lang="en-US" dirty="0" smtClean="0"/>
              <a:t> </a:t>
            </a:r>
          </a:p>
          <a:p>
            <a:r>
              <a:rPr lang="en-US" dirty="0" err="1" smtClean="0"/>
              <a:t>Hemimetabolous</a:t>
            </a:r>
            <a:r>
              <a:rPr lang="en-US" dirty="0" smtClean="0"/>
              <a:t> </a:t>
            </a:r>
          </a:p>
          <a:p>
            <a:r>
              <a:rPr lang="en-US" dirty="0" smtClean="0"/>
              <a:t>Piercing-sucking </a:t>
            </a:r>
          </a:p>
          <a:p>
            <a:r>
              <a:rPr lang="en-US" dirty="0" smtClean="0"/>
              <a:t>Beneficial</a:t>
            </a:r>
            <a:endParaRPr lang="en-US"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57800" y="457200"/>
            <a:ext cx="3686175" cy="2761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38600" y="3394364"/>
            <a:ext cx="4800600"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1000" y="3722976"/>
            <a:ext cx="3219450" cy="2543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683002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037 </a:t>
            </a:r>
            <a:r>
              <a:rPr lang="en-US" dirty="0" smtClean="0"/>
              <a:t>Damselfly</a:t>
            </a:r>
            <a:endParaRPr lang="en-US" dirty="0"/>
          </a:p>
        </p:txBody>
      </p:sp>
      <p:sp>
        <p:nvSpPr>
          <p:cNvPr id="3" name="Content Placeholder 2"/>
          <p:cNvSpPr>
            <a:spLocks noGrp="1"/>
          </p:cNvSpPr>
          <p:nvPr>
            <p:ph idx="1"/>
          </p:nvPr>
        </p:nvSpPr>
        <p:spPr>
          <a:xfrm>
            <a:off x="1009443" y="1807361"/>
            <a:ext cx="7125112" cy="1774039"/>
          </a:xfrm>
        </p:spPr>
        <p:txBody>
          <a:bodyPr/>
          <a:lstStyle/>
          <a:p>
            <a:r>
              <a:rPr lang="en-US" dirty="0" err="1" smtClean="0"/>
              <a:t>Odonata</a:t>
            </a:r>
            <a:r>
              <a:rPr lang="en-US" dirty="0" smtClean="0"/>
              <a:t> </a:t>
            </a:r>
          </a:p>
          <a:p>
            <a:r>
              <a:rPr lang="en-US" dirty="0" err="1" smtClean="0"/>
              <a:t>Hemimetabolous</a:t>
            </a:r>
            <a:r>
              <a:rPr lang="en-US" dirty="0" smtClean="0"/>
              <a:t> </a:t>
            </a:r>
          </a:p>
          <a:p>
            <a:r>
              <a:rPr lang="en-US" dirty="0" smtClean="0"/>
              <a:t>Chewing </a:t>
            </a:r>
          </a:p>
          <a:p>
            <a:r>
              <a:rPr lang="en-US" dirty="0" smtClean="0"/>
              <a:t>Beneficial</a:t>
            </a:r>
            <a:endParaRPr lang="en-US" dirty="0"/>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14800" y="1371600"/>
            <a:ext cx="4248150" cy="253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8200" y="3581400"/>
            <a:ext cx="3981450" cy="303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097018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038 </a:t>
            </a:r>
            <a:r>
              <a:rPr lang="en-US" dirty="0" smtClean="0"/>
              <a:t>Damselfly </a:t>
            </a:r>
            <a:r>
              <a:rPr lang="en-US" dirty="0"/>
              <a:t>nymph</a:t>
            </a:r>
          </a:p>
        </p:txBody>
      </p:sp>
      <p:sp>
        <p:nvSpPr>
          <p:cNvPr id="3" name="Content Placeholder 2"/>
          <p:cNvSpPr>
            <a:spLocks noGrp="1"/>
          </p:cNvSpPr>
          <p:nvPr>
            <p:ph idx="1"/>
          </p:nvPr>
        </p:nvSpPr>
        <p:spPr>
          <a:xfrm>
            <a:off x="1009443" y="1807361"/>
            <a:ext cx="7125112" cy="1697839"/>
          </a:xfrm>
        </p:spPr>
        <p:txBody>
          <a:bodyPr>
            <a:normAutofit/>
          </a:bodyPr>
          <a:lstStyle/>
          <a:p>
            <a:r>
              <a:rPr lang="en-US" dirty="0" err="1" smtClean="0"/>
              <a:t>Odonata</a:t>
            </a:r>
            <a:endParaRPr lang="en-US" dirty="0" smtClean="0"/>
          </a:p>
          <a:p>
            <a:r>
              <a:rPr lang="en-US" dirty="0" err="1" smtClean="0"/>
              <a:t>Hemimetabolous</a:t>
            </a:r>
            <a:endParaRPr lang="en-US" dirty="0" smtClean="0"/>
          </a:p>
          <a:p>
            <a:r>
              <a:rPr lang="en-US" dirty="0" smtClean="0"/>
              <a:t>Chewing </a:t>
            </a:r>
          </a:p>
          <a:p>
            <a:r>
              <a:rPr lang="en-US" dirty="0" smtClean="0"/>
              <a:t>Beneficial</a:t>
            </a:r>
            <a:endParaRPr lang="en-US" dirty="0"/>
          </a:p>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00750" y="762000"/>
            <a:ext cx="2857500" cy="5619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00400" y="2743200"/>
            <a:ext cx="2023222" cy="350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067976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039 </a:t>
            </a:r>
            <a:r>
              <a:rPr lang="en-US" dirty="0" smtClean="0"/>
              <a:t>Darkling </a:t>
            </a:r>
            <a:r>
              <a:rPr lang="en-US" dirty="0"/>
              <a:t>beetle </a:t>
            </a:r>
          </a:p>
        </p:txBody>
      </p:sp>
      <p:sp>
        <p:nvSpPr>
          <p:cNvPr id="3" name="Content Placeholder 2"/>
          <p:cNvSpPr>
            <a:spLocks noGrp="1"/>
          </p:cNvSpPr>
          <p:nvPr>
            <p:ph idx="1"/>
          </p:nvPr>
        </p:nvSpPr>
        <p:spPr>
          <a:xfrm>
            <a:off x="1009443" y="1807361"/>
            <a:ext cx="7125112" cy="1850239"/>
          </a:xfrm>
        </p:spPr>
        <p:txBody>
          <a:bodyPr/>
          <a:lstStyle/>
          <a:p>
            <a:r>
              <a:rPr lang="en-US" dirty="0" err="1" smtClean="0"/>
              <a:t>Coleoptera</a:t>
            </a:r>
            <a:endParaRPr lang="en-US" dirty="0" smtClean="0"/>
          </a:p>
          <a:p>
            <a:r>
              <a:rPr lang="en-US" dirty="0" err="1" smtClean="0"/>
              <a:t>Holometabolous</a:t>
            </a:r>
            <a:r>
              <a:rPr lang="en-US" dirty="0" smtClean="0"/>
              <a:t> </a:t>
            </a:r>
          </a:p>
          <a:p>
            <a:r>
              <a:rPr lang="en-US" dirty="0" smtClean="0"/>
              <a:t>Chewing </a:t>
            </a:r>
          </a:p>
          <a:p>
            <a:r>
              <a:rPr lang="en-US" dirty="0" smtClean="0"/>
              <a:t>Variable (Beneficial and Pest)</a:t>
            </a:r>
            <a:endParaRPr lang="en-US" dirty="0"/>
          </a:p>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57800" y="1371600"/>
            <a:ext cx="3048000" cy="25309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06186" y="3581400"/>
            <a:ext cx="4286250" cy="286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777556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040 </a:t>
            </a:r>
            <a:r>
              <a:rPr lang="en-US" dirty="0" smtClean="0"/>
              <a:t>Deer </a:t>
            </a:r>
            <a:r>
              <a:rPr lang="en-US" dirty="0"/>
              <a:t>fly</a:t>
            </a:r>
          </a:p>
        </p:txBody>
      </p:sp>
      <p:sp>
        <p:nvSpPr>
          <p:cNvPr id="3" name="Content Placeholder 2"/>
          <p:cNvSpPr>
            <a:spLocks noGrp="1"/>
          </p:cNvSpPr>
          <p:nvPr>
            <p:ph idx="1"/>
          </p:nvPr>
        </p:nvSpPr>
        <p:spPr>
          <a:xfrm>
            <a:off x="1009443" y="1807361"/>
            <a:ext cx="7125112" cy="1697839"/>
          </a:xfrm>
        </p:spPr>
        <p:txBody>
          <a:bodyPr/>
          <a:lstStyle/>
          <a:p>
            <a:r>
              <a:rPr lang="en-US" dirty="0" err="1" smtClean="0"/>
              <a:t>Diptera</a:t>
            </a:r>
            <a:endParaRPr lang="en-US" dirty="0" smtClean="0"/>
          </a:p>
          <a:p>
            <a:r>
              <a:rPr lang="en-US" dirty="0" err="1" smtClean="0"/>
              <a:t>Holometabolous</a:t>
            </a:r>
            <a:endParaRPr lang="en-US" dirty="0" smtClean="0"/>
          </a:p>
          <a:p>
            <a:r>
              <a:rPr lang="en-US" dirty="0" smtClean="0"/>
              <a:t>Cutting-sponging </a:t>
            </a:r>
          </a:p>
          <a:p>
            <a:r>
              <a:rPr lang="en-US" dirty="0" smtClean="0"/>
              <a:t>Pest</a:t>
            </a:r>
            <a:endParaRPr lang="en-US" dirty="0"/>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76455" y="838200"/>
            <a:ext cx="2604294" cy="34390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6800" y="3429000"/>
            <a:ext cx="4495800" cy="30083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367028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041 </a:t>
            </a:r>
            <a:r>
              <a:rPr lang="en-US" dirty="0" smtClean="0"/>
              <a:t>Deer </a:t>
            </a:r>
            <a:r>
              <a:rPr lang="en-US" dirty="0"/>
              <a:t>ked</a:t>
            </a:r>
          </a:p>
        </p:txBody>
      </p:sp>
      <p:sp>
        <p:nvSpPr>
          <p:cNvPr id="3" name="Content Placeholder 2"/>
          <p:cNvSpPr>
            <a:spLocks noGrp="1"/>
          </p:cNvSpPr>
          <p:nvPr>
            <p:ph idx="1"/>
          </p:nvPr>
        </p:nvSpPr>
        <p:spPr>
          <a:xfrm>
            <a:off x="1009443" y="1807361"/>
            <a:ext cx="7125112" cy="1393039"/>
          </a:xfrm>
        </p:spPr>
        <p:txBody>
          <a:bodyPr>
            <a:normAutofit fontScale="92500" lnSpcReduction="20000"/>
          </a:bodyPr>
          <a:lstStyle/>
          <a:p>
            <a:r>
              <a:rPr lang="en-US" dirty="0" err="1" smtClean="0"/>
              <a:t>Diptera</a:t>
            </a:r>
            <a:r>
              <a:rPr lang="en-US" dirty="0" smtClean="0"/>
              <a:t> </a:t>
            </a:r>
          </a:p>
          <a:p>
            <a:r>
              <a:rPr lang="en-US" dirty="0" err="1" smtClean="0"/>
              <a:t>Holometabolous</a:t>
            </a:r>
            <a:endParaRPr lang="en-US" dirty="0" smtClean="0"/>
          </a:p>
          <a:p>
            <a:r>
              <a:rPr lang="en-US" dirty="0" smtClean="0"/>
              <a:t>Piercing-sucking </a:t>
            </a:r>
          </a:p>
          <a:p>
            <a:r>
              <a:rPr lang="en-US" dirty="0" smtClean="0"/>
              <a:t>Pest</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62600" y="990600"/>
            <a:ext cx="2981325"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4438" y="3657599"/>
            <a:ext cx="3205162" cy="29187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550894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041 </a:t>
            </a:r>
            <a:r>
              <a:rPr lang="en-US" dirty="0" smtClean="0"/>
              <a:t>Dobsonfly</a:t>
            </a:r>
            <a:endParaRPr lang="en-US" dirty="0"/>
          </a:p>
        </p:txBody>
      </p:sp>
      <p:sp>
        <p:nvSpPr>
          <p:cNvPr id="3" name="Content Placeholder 2"/>
          <p:cNvSpPr>
            <a:spLocks noGrp="1"/>
          </p:cNvSpPr>
          <p:nvPr>
            <p:ph idx="1"/>
          </p:nvPr>
        </p:nvSpPr>
        <p:spPr>
          <a:xfrm>
            <a:off x="1009443" y="1807361"/>
            <a:ext cx="7125112" cy="2078839"/>
          </a:xfrm>
        </p:spPr>
        <p:txBody>
          <a:bodyPr/>
          <a:lstStyle/>
          <a:p>
            <a:r>
              <a:rPr lang="en-US" dirty="0" err="1" smtClean="0"/>
              <a:t>Neuroptera</a:t>
            </a:r>
            <a:r>
              <a:rPr lang="en-US" dirty="0" smtClean="0"/>
              <a:t> </a:t>
            </a:r>
          </a:p>
          <a:p>
            <a:r>
              <a:rPr lang="en-US" dirty="0" err="1" smtClean="0"/>
              <a:t>Holometabolous</a:t>
            </a:r>
            <a:r>
              <a:rPr lang="en-US" dirty="0" smtClean="0"/>
              <a:t> </a:t>
            </a:r>
          </a:p>
          <a:p>
            <a:r>
              <a:rPr lang="en-US" dirty="0" smtClean="0"/>
              <a:t>Chewing </a:t>
            </a:r>
          </a:p>
          <a:p>
            <a:r>
              <a:rPr lang="en-US" dirty="0" smtClean="0"/>
              <a:t>Beneficial</a:t>
            </a:r>
            <a:endParaRPr lang="en-US" dirty="0"/>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91000" y="1524000"/>
            <a:ext cx="3902075" cy="2224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3581400"/>
            <a:ext cx="4267200" cy="3127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715814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043 </a:t>
            </a:r>
            <a:r>
              <a:rPr lang="en-US" dirty="0" smtClean="0"/>
              <a:t>Dragonfly</a:t>
            </a:r>
            <a:endParaRPr lang="en-US" dirty="0"/>
          </a:p>
        </p:txBody>
      </p:sp>
      <p:sp>
        <p:nvSpPr>
          <p:cNvPr id="3" name="Content Placeholder 2"/>
          <p:cNvSpPr>
            <a:spLocks noGrp="1"/>
          </p:cNvSpPr>
          <p:nvPr>
            <p:ph idx="1"/>
          </p:nvPr>
        </p:nvSpPr>
        <p:spPr>
          <a:xfrm>
            <a:off x="990600" y="1676401"/>
            <a:ext cx="7125112" cy="1905000"/>
          </a:xfrm>
        </p:spPr>
        <p:txBody>
          <a:bodyPr/>
          <a:lstStyle/>
          <a:p>
            <a:r>
              <a:rPr lang="en-US" dirty="0" err="1" smtClean="0"/>
              <a:t>Odonata</a:t>
            </a:r>
            <a:endParaRPr lang="en-US" dirty="0" smtClean="0"/>
          </a:p>
          <a:p>
            <a:r>
              <a:rPr lang="en-US" dirty="0" err="1" smtClean="0"/>
              <a:t>Hemimetabolous</a:t>
            </a:r>
            <a:endParaRPr lang="en-US" dirty="0" smtClean="0"/>
          </a:p>
          <a:p>
            <a:r>
              <a:rPr lang="en-US" dirty="0" smtClean="0"/>
              <a:t>Chewing </a:t>
            </a:r>
          </a:p>
          <a:p>
            <a:r>
              <a:rPr lang="en-US" dirty="0" smtClean="0"/>
              <a:t>Beneficial</a:t>
            </a:r>
            <a:endParaRPr lang="en-US" dirty="0"/>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3733800"/>
            <a:ext cx="4343400" cy="293211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95800" y="1600200"/>
            <a:ext cx="3810000" cy="27527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698020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125113" cy="924475"/>
          </a:xfrm>
        </p:spPr>
        <p:txBody>
          <a:bodyPr/>
          <a:lstStyle/>
          <a:p>
            <a:r>
              <a:rPr lang="en-US" dirty="0" smtClean="0"/>
              <a:t>Types of Mouthparts </a:t>
            </a:r>
            <a:endParaRPr lang="en-US" dirty="0"/>
          </a:p>
        </p:txBody>
      </p:sp>
      <p:sp>
        <p:nvSpPr>
          <p:cNvPr id="3" name="Content Placeholder 2"/>
          <p:cNvSpPr>
            <a:spLocks noGrp="1"/>
          </p:cNvSpPr>
          <p:nvPr>
            <p:ph idx="1"/>
          </p:nvPr>
        </p:nvSpPr>
        <p:spPr>
          <a:xfrm>
            <a:off x="1009443" y="1447800"/>
            <a:ext cx="7125112" cy="4876799"/>
          </a:xfrm>
        </p:spPr>
        <p:txBody>
          <a:bodyPr>
            <a:normAutofit/>
          </a:bodyPr>
          <a:lstStyle/>
          <a:p>
            <a:r>
              <a:rPr lang="en-US" dirty="0" smtClean="0"/>
              <a:t>Chewing - </a:t>
            </a:r>
            <a:r>
              <a:rPr lang="en-US" dirty="0"/>
              <a:t>feed by biting, ripping or tearing plant tissue</a:t>
            </a:r>
            <a:r>
              <a:rPr lang="en-US" dirty="0" smtClean="0"/>
              <a:t>.</a:t>
            </a:r>
          </a:p>
          <a:p>
            <a:endParaRPr lang="en-US" dirty="0" smtClean="0"/>
          </a:p>
          <a:p>
            <a:endParaRPr lang="en-US" dirty="0"/>
          </a:p>
          <a:p>
            <a:endParaRPr lang="en-US" dirty="0"/>
          </a:p>
          <a:p>
            <a:endParaRPr lang="en-US" dirty="0" smtClean="0"/>
          </a:p>
          <a:p>
            <a:r>
              <a:rPr lang="en-US" dirty="0" smtClean="0"/>
              <a:t>Piercing/Sucking - </a:t>
            </a:r>
            <a:r>
              <a:rPr lang="en-US" dirty="0"/>
              <a:t>insects have a beak, referred to as a proboscis, that is modified to suck up liquids in a manner similar to humans sucking through a </a:t>
            </a:r>
            <a:r>
              <a:rPr lang="en-US" dirty="0" smtClean="0"/>
              <a:t>straw</a:t>
            </a:r>
          </a:p>
          <a:p>
            <a:endParaRPr lang="en-US" dirty="0"/>
          </a:p>
          <a:p>
            <a:endParaRPr lang="en-US" dirty="0" smtClean="0"/>
          </a:p>
          <a:p>
            <a:endParaRPr lang="en-US" dirty="0" smtClean="0"/>
          </a:p>
          <a:p>
            <a:pPr marL="0" indent="0">
              <a:buNone/>
            </a:pPr>
            <a:endParaRPr lang="en-US" dirty="0"/>
          </a:p>
        </p:txBody>
      </p:sp>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83026" y="2057400"/>
            <a:ext cx="1204747" cy="14260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53807" y="4724400"/>
            <a:ext cx="1663186" cy="1243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21382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044 </a:t>
            </a:r>
            <a:r>
              <a:rPr lang="en-US" dirty="0" smtClean="0"/>
              <a:t>Dragonfly </a:t>
            </a:r>
            <a:r>
              <a:rPr lang="en-US" dirty="0"/>
              <a:t>nymph</a:t>
            </a:r>
          </a:p>
        </p:txBody>
      </p:sp>
      <p:sp>
        <p:nvSpPr>
          <p:cNvPr id="3" name="Content Placeholder 2"/>
          <p:cNvSpPr>
            <a:spLocks noGrp="1"/>
          </p:cNvSpPr>
          <p:nvPr>
            <p:ph idx="1"/>
          </p:nvPr>
        </p:nvSpPr>
        <p:spPr>
          <a:xfrm>
            <a:off x="1009443" y="1807361"/>
            <a:ext cx="7125112" cy="1926439"/>
          </a:xfrm>
        </p:spPr>
        <p:txBody>
          <a:bodyPr/>
          <a:lstStyle/>
          <a:p>
            <a:r>
              <a:rPr lang="en-US" dirty="0" err="1" smtClean="0"/>
              <a:t>Odonata</a:t>
            </a:r>
            <a:endParaRPr lang="en-US" dirty="0" smtClean="0"/>
          </a:p>
          <a:p>
            <a:r>
              <a:rPr lang="en-US" dirty="0" err="1" smtClean="0"/>
              <a:t>Hemimetabolous</a:t>
            </a:r>
            <a:endParaRPr lang="en-US" dirty="0" smtClean="0"/>
          </a:p>
          <a:p>
            <a:r>
              <a:rPr lang="en-US" dirty="0" smtClean="0"/>
              <a:t>Chewing</a:t>
            </a:r>
          </a:p>
          <a:p>
            <a:r>
              <a:rPr lang="en-US" dirty="0" smtClean="0"/>
              <a:t>Beneficial</a:t>
            </a:r>
            <a:endParaRPr lang="en-US" dirty="0"/>
          </a:p>
          <a:p>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67400" y="1981200"/>
            <a:ext cx="1800225" cy="2543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3726872"/>
            <a:ext cx="3869350" cy="282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588825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045 </a:t>
            </a:r>
            <a:r>
              <a:rPr lang="en-US" dirty="0" smtClean="0"/>
              <a:t>Dung </a:t>
            </a:r>
            <a:r>
              <a:rPr lang="en-US" dirty="0"/>
              <a:t>beetle</a:t>
            </a:r>
          </a:p>
        </p:txBody>
      </p:sp>
      <p:sp>
        <p:nvSpPr>
          <p:cNvPr id="3" name="Content Placeholder 2"/>
          <p:cNvSpPr>
            <a:spLocks noGrp="1"/>
          </p:cNvSpPr>
          <p:nvPr>
            <p:ph idx="1"/>
          </p:nvPr>
        </p:nvSpPr>
        <p:spPr>
          <a:xfrm>
            <a:off x="1009443" y="1807361"/>
            <a:ext cx="7125112" cy="1926439"/>
          </a:xfrm>
        </p:spPr>
        <p:txBody>
          <a:bodyPr/>
          <a:lstStyle/>
          <a:p>
            <a:r>
              <a:rPr lang="en-US" dirty="0" err="1" smtClean="0"/>
              <a:t>Coleoptera</a:t>
            </a:r>
            <a:r>
              <a:rPr lang="en-US" dirty="0" smtClean="0"/>
              <a:t> </a:t>
            </a:r>
          </a:p>
          <a:p>
            <a:r>
              <a:rPr lang="en-US" dirty="0" err="1" smtClean="0"/>
              <a:t>Holometabolous</a:t>
            </a:r>
            <a:r>
              <a:rPr lang="en-US" dirty="0" smtClean="0"/>
              <a:t> </a:t>
            </a:r>
          </a:p>
          <a:p>
            <a:r>
              <a:rPr lang="en-US" dirty="0"/>
              <a:t>C</a:t>
            </a:r>
            <a:r>
              <a:rPr lang="en-US" dirty="0" smtClean="0"/>
              <a:t>hewing </a:t>
            </a:r>
          </a:p>
          <a:p>
            <a:r>
              <a:rPr lang="en-US" dirty="0" smtClean="0"/>
              <a:t>Beneficial</a:t>
            </a:r>
            <a:endParaRPr lang="en-US" dirty="0"/>
          </a:p>
          <a:p>
            <a:endParaRPr lang="en-US" dirty="0"/>
          </a:p>
        </p:txBody>
      </p:sp>
      <p:pic>
        <p:nvPicPr>
          <p:cNvPr id="4" name="Picture 6" descr="dung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3600" y="3502025"/>
            <a:ext cx="4089400" cy="324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 descr="dung-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6523" y="3733800"/>
            <a:ext cx="4267200" cy="276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613600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046 </a:t>
            </a:r>
            <a:r>
              <a:rPr lang="en-US" dirty="0" smtClean="0"/>
              <a:t>Earwig</a:t>
            </a:r>
            <a:endParaRPr lang="en-US" dirty="0"/>
          </a:p>
        </p:txBody>
      </p:sp>
      <p:sp>
        <p:nvSpPr>
          <p:cNvPr id="3" name="Content Placeholder 2"/>
          <p:cNvSpPr>
            <a:spLocks noGrp="1"/>
          </p:cNvSpPr>
          <p:nvPr>
            <p:ph idx="1"/>
          </p:nvPr>
        </p:nvSpPr>
        <p:spPr>
          <a:xfrm>
            <a:off x="1009443" y="1807361"/>
            <a:ext cx="7125112" cy="2078839"/>
          </a:xfrm>
        </p:spPr>
        <p:txBody>
          <a:bodyPr/>
          <a:lstStyle/>
          <a:p>
            <a:r>
              <a:rPr lang="en-US" dirty="0" err="1" smtClean="0"/>
              <a:t>Dermaptera</a:t>
            </a:r>
            <a:endParaRPr lang="en-US" dirty="0" smtClean="0"/>
          </a:p>
          <a:p>
            <a:r>
              <a:rPr lang="en-US" dirty="0" err="1" smtClean="0"/>
              <a:t>Hemimetabolous</a:t>
            </a:r>
            <a:r>
              <a:rPr lang="en-US" dirty="0" smtClean="0"/>
              <a:t> </a:t>
            </a:r>
          </a:p>
          <a:p>
            <a:r>
              <a:rPr lang="en-US" dirty="0" smtClean="0"/>
              <a:t>Chewing </a:t>
            </a:r>
          </a:p>
          <a:p>
            <a:r>
              <a:rPr lang="en-US" dirty="0" smtClean="0"/>
              <a:t>Beneficial</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3657600"/>
            <a:ext cx="3519488" cy="3062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91000" y="2521527"/>
            <a:ext cx="4602163"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628940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047 </a:t>
            </a:r>
            <a:r>
              <a:rPr lang="en-US" dirty="0" smtClean="0"/>
              <a:t>Elm </a:t>
            </a:r>
            <a:r>
              <a:rPr lang="en-US" dirty="0"/>
              <a:t>leaf beetle</a:t>
            </a:r>
          </a:p>
        </p:txBody>
      </p:sp>
      <p:sp>
        <p:nvSpPr>
          <p:cNvPr id="3" name="Content Placeholder 2"/>
          <p:cNvSpPr>
            <a:spLocks noGrp="1"/>
          </p:cNvSpPr>
          <p:nvPr>
            <p:ph idx="1"/>
          </p:nvPr>
        </p:nvSpPr>
        <p:spPr>
          <a:xfrm>
            <a:off x="1009443" y="1807361"/>
            <a:ext cx="7125112" cy="1697839"/>
          </a:xfrm>
        </p:spPr>
        <p:txBody>
          <a:bodyPr>
            <a:normAutofit/>
          </a:bodyPr>
          <a:lstStyle/>
          <a:p>
            <a:r>
              <a:rPr lang="en-US" dirty="0" err="1" smtClean="0"/>
              <a:t>Coleoptera</a:t>
            </a:r>
            <a:r>
              <a:rPr lang="en-US" dirty="0" smtClean="0"/>
              <a:t> </a:t>
            </a:r>
          </a:p>
          <a:p>
            <a:r>
              <a:rPr lang="en-US" dirty="0" err="1" smtClean="0"/>
              <a:t>Holometabolous</a:t>
            </a:r>
            <a:r>
              <a:rPr lang="en-US" dirty="0" smtClean="0"/>
              <a:t> </a:t>
            </a:r>
          </a:p>
          <a:p>
            <a:r>
              <a:rPr lang="en-US" dirty="0" smtClean="0"/>
              <a:t>Chewing </a:t>
            </a:r>
          </a:p>
          <a:p>
            <a:r>
              <a:rPr lang="en-US" dirty="0" smtClean="0"/>
              <a:t>Pest</a:t>
            </a:r>
            <a:endParaRPr lang="en-US" dirty="0"/>
          </a:p>
          <a:p>
            <a:endParaRPr lang="en-US" dirty="0"/>
          </a:p>
        </p:txBody>
      </p:sp>
      <p:pic>
        <p:nvPicPr>
          <p:cNvPr id="4" name="Picture 6" descr="elm-leaf-beetle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28875" y="3048000"/>
            <a:ext cx="4267200" cy="3306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174901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048 </a:t>
            </a:r>
            <a:r>
              <a:rPr lang="en-US" dirty="0" smtClean="0"/>
              <a:t>Fall </a:t>
            </a:r>
            <a:r>
              <a:rPr lang="en-US" dirty="0"/>
              <a:t>webworm</a:t>
            </a:r>
          </a:p>
        </p:txBody>
      </p:sp>
      <p:sp>
        <p:nvSpPr>
          <p:cNvPr id="3" name="Content Placeholder 2"/>
          <p:cNvSpPr>
            <a:spLocks noGrp="1"/>
          </p:cNvSpPr>
          <p:nvPr>
            <p:ph idx="1"/>
          </p:nvPr>
        </p:nvSpPr>
        <p:spPr>
          <a:xfrm>
            <a:off x="1009443" y="1807361"/>
            <a:ext cx="7125112" cy="1774039"/>
          </a:xfrm>
        </p:spPr>
        <p:txBody>
          <a:bodyPr/>
          <a:lstStyle/>
          <a:p>
            <a:r>
              <a:rPr lang="en-US" dirty="0" smtClean="0"/>
              <a:t>Lepidoptera </a:t>
            </a:r>
          </a:p>
          <a:p>
            <a:r>
              <a:rPr lang="en-US" dirty="0" err="1" smtClean="0"/>
              <a:t>Holometabolous</a:t>
            </a:r>
            <a:r>
              <a:rPr lang="en-US" dirty="0" smtClean="0"/>
              <a:t> </a:t>
            </a:r>
          </a:p>
          <a:p>
            <a:r>
              <a:rPr lang="en-US" dirty="0" smtClean="0"/>
              <a:t>Chewing </a:t>
            </a:r>
          </a:p>
          <a:p>
            <a:r>
              <a:rPr lang="en-US" dirty="0" smtClean="0"/>
              <a:t>Pest</a:t>
            </a:r>
            <a:endParaRPr lang="en-US" dirty="0"/>
          </a:p>
          <a:p>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53000" y="479714"/>
            <a:ext cx="3810000" cy="582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6800" y="4099214"/>
            <a:ext cx="3333750" cy="220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827247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049 </a:t>
            </a:r>
            <a:r>
              <a:rPr lang="en-US" dirty="0" smtClean="0"/>
              <a:t>Field </a:t>
            </a:r>
            <a:r>
              <a:rPr lang="en-US" dirty="0"/>
              <a:t>cricket</a:t>
            </a:r>
          </a:p>
        </p:txBody>
      </p:sp>
      <p:sp>
        <p:nvSpPr>
          <p:cNvPr id="3" name="Content Placeholder 2"/>
          <p:cNvSpPr>
            <a:spLocks noGrp="1"/>
          </p:cNvSpPr>
          <p:nvPr>
            <p:ph idx="1"/>
          </p:nvPr>
        </p:nvSpPr>
        <p:spPr>
          <a:xfrm>
            <a:off x="1009443" y="1807361"/>
            <a:ext cx="7125112" cy="2078839"/>
          </a:xfrm>
        </p:spPr>
        <p:txBody>
          <a:bodyPr/>
          <a:lstStyle/>
          <a:p>
            <a:r>
              <a:rPr lang="en-US" dirty="0" err="1" smtClean="0"/>
              <a:t>Orthoptera</a:t>
            </a:r>
            <a:endParaRPr lang="en-US" dirty="0" smtClean="0"/>
          </a:p>
          <a:p>
            <a:r>
              <a:rPr lang="en-US" dirty="0" err="1" smtClean="0"/>
              <a:t>Hemimetabolous</a:t>
            </a:r>
            <a:r>
              <a:rPr lang="en-US" dirty="0" smtClean="0"/>
              <a:t> </a:t>
            </a:r>
          </a:p>
          <a:p>
            <a:r>
              <a:rPr lang="en-US" dirty="0" smtClean="0"/>
              <a:t>Chewing </a:t>
            </a:r>
            <a:endParaRPr lang="en-US" dirty="0"/>
          </a:p>
          <a:p>
            <a:r>
              <a:rPr lang="en-US" dirty="0"/>
              <a:t>P</a:t>
            </a:r>
            <a:r>
              <a:rPr lang="en-US" dirty="0" smtClean="0"/>
              <a:t>est</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3962400"/>
            <a:ext cx="5853113" cy="2487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descr="animal">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76800" y="1524000"/>
            <a:ext cx="3644202" cy="2438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134305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050 </a:t>
            </a:r>
            <a:r>
              <a:rPr lang="en-US" dirty="0" smtClean="0"/>
              <a:t>Firefly</a:t>
            </a:r>
            <a:endParaRPr lang="en-US" dirty="0"/>
          </a:p>
        </p:txBody>
      </p:sp>
      <p:sp>
        <p:nvSpPr>
          <p:cNvPr id="3" name="Content Placeholder 2"/>
          <p:cNvSpPr>
            <a:spLocks noGrp="1"/>
          </p:cNvSpPr>
          <p:nvPr>
            <p:ph idx="1"/>
          </p:nvPr>
        </p:nvSpPr>
        <p:spPr>
          <a:xfrm>
            <a:off x="1009443" y="1807361"/>
            <a:ext cx="7125112" cy="1393039"/>
          </a:xfrm>
        </p:spPr>
        <p:txBody>
          <a:bodyPr>
            <a:normAutofit fontScale="92500" lnSpcReduction="20000"/>
          </a:bodyPr>
          <a:lstStyle/>
          <a:p>
            <a:r>
              <a:rPr lang="en-US" dirty="0" err="1" smtClean="0"/>
              <a:t>Coleoptera</a:t>
            </a:r>
            <a:endParaRPr lang="en-US" dirty="0" smtClean="0"/>
          </a:p>
          <a:p>
            <a:r>
              <a:rPr lang="en-US" dirty="0" err="1" smtClean="0"/>
              <a:t>Holometabolous</a:t>
            </a:r>
            <a:r>
              <a:rPr lang="en-US" dirty="0" smtClean="0"/>
              <a:t> </a:t>
            </a:r>
          </a:p>
          <a:p>
            <a:r>
              <a:rPr lang="en-US" dirty="0" smtClean="0"/>
              <a:t>Chewing </a:t>
            </a:r>
          </a:p>
          <a:p>
            <a:r>
              <a:rPr lang="en-US" dirty="0" smtClean="0"/>
              <a:t>Beneficial</a:t>
            </a:r>
            <a:endParaRPr lang="en-US" dirty="0"/>
          </a:p>
          <a:p>
            <a:endParaRPr lang="en-US" dirty="0"/>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0025" y="3581400"/>
            <a:ext cx="4660900" cy="3108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24425" y="3586163"/>
            <a:ext cx="4000500" cy="3084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092827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051 </a:t>
            </a:r>
            <a:r>
              <a:rPr lang="en-US" dirty="0" smtClean="0"/>
              <a:t>Flea</a:t>
            </a:r>
            <a:endParaRPr lang="en-US" dirty="0"/>
          </a:p>
        </p:txBody>
      </p:sp>
      <p:sp>
        <p:nvSpPr>
          <p:cNvPr id="3" name="Content Placeholder 2"/>
          <p:cNvSpPr>
            <a:spLocks noGrp="1"/>
          </p:cNvSpPr>
          <p:nvPr>
            <p:ph idx="1"/>
          </p:nvPr>
        </p:nvSpPr>
        <p:spPr>
          <a:xfrm>
            <a:off x="1009443" y="1807361"/>
            <a:ext cx="7125112" cy="2231239"/>
          </a:xfrm>
        </p:spPr>
        <p:txBody>
          <a:bodyPr/>
          <a:lstStyle/>
          <a:p>
            <a:r>
              <a:rPr lang="en-US" dirty="0" err="1" smtClean="0"/>
              <a:t>Siphonaptera</a:t>
            </a:r>
            <a:endParaRPr lang="en-US" dirty="0" smtClean="0"/>
          </a:p>
          <a:p>
            <a:r>
              <a:rPr lang="en-US" dirty="0" err="1" smtClean="0"/>
              <a:t>Holometabolous</a:t>
            </a:r>
            <a:r>
              <a:rPr lang="en-US" dirty="0" smtClean="0"/>
              <a:t> </a:t>
            </a:r>
          </a:p>
          <a:p>
            <a:r>
              <a:rPr lang="en-US" dirty="0" smtClean="0"/>
              <a:t>Piercing-sucking </a:t>
            </a:r>
          </a:p>
          <a:p>
            <a:r>
              <a:rPr lang="en-US" dirty="0" smtClean="0"/>
              <a:t>Pest</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3775" y="3505200"/>
            <a:ext cx="3613150" cy="309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10200" y="685800"/>
            <a:ext cx="3333750" cy="29432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942311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052 </a:t>
            </a:r>
            <a:r>
              <a:rPr lang="en-US" dirty="0" smtClean="0"/>
              <a:t>Flea </a:t>
            </a:r>
            <a:r>
              <a:rPr lang="en-US" dirty="0"/>
              <a:t>beetle</a:t>
            </a:r>
          </a:p>
        </p:txBody>
      </p:sp>
      <p:sp>
        <p:nvSpPr>
          <p:cNvPr id="3" name="Content Placeholder 2"/>
          <p:cNvSpPr>
            <a:spLocks noGrp="1"/>
          </p:cNvSpPr>
          <p:nvPr>
            <p:ph idx="1"/>
          </p:nvPr>
        </p:nvSpPr>
        <p:spPr>
          <a:xfrm>
            <a:off x="1009443" y="1807361"/>
            <a:ext cx="7125112" cy="1697839"/>
          </a:xfrm>
        </p:spPr>
        <p:txBody>
          <a:bodyPr/>
          <a:lstStyle/>
          <a:p>
            <a:r>
              <a:rPr lang="en-US" dirty="0" err="1" smtClean="0"/>
              <a:t>Coleoptera</a:t>
            </a:r>
            <a:r>
              <a:rPr lang="en-US" dirty="0" smtClean="0"/>
              <a:t> </a:t>
            </a:r>
          </a:p>
          <a:p>
            <a:r>
              <a:rPr lang="en-US" dirty="0" err="1" smtClean="0"/>
              <a:t>Holometabolous</a:t>
            </a:r>
            <a:r>
              <a:rPr lang="en-US" dirty="0" smtClean="0"/>
              <a:t> </a:t>
            </a:r>
          </a:p>
          <a:p>
            <a:r>
              <a:rPr lang="en-US" dirty="0" smtClean="0"/>
              <a:t>Chewing </a:t>
            </a:r>
          </a:p>
          <a:p>
            <a:r>
              <a:rPr lang="en-US" dirty="0" smtClean="0"/>
              <a:t>Pest</a:t>
            </a:r>
            <a:endParaRPr lang="en-US" dirty="0"/>
          </a:p>
          <a:p>
            <a:endParaRPr lang="en-US" dirty="0"/>
          </a:p>
        </p:txBody>
      </p:sp>
      <p:pic>
        <p:nvPicPr>
          <p:cNvPr id="4" name="Picture 8" descr="0025065"/>
          <p:cNvPicPr>
            <a:picLocks noChangeAspect="1" noChangeArrowheads="1"/>
          </p:cNvPicPr>
          <p:nvPr/>
        </p:nvPicPr>
        <p:blipFill>
          <a:blip r:embed="rId2" cstate="print">
            <a:lum bright="-4000"/>
            <a:extLst>
              <a:ext uri="{28A0092B-C50C-407E-A947-70E740481C1C}">
                <a14:useLocalDpi xmlns:a14="http://schemas.microsoft.com/office/drawing/2010/main" xmlns="" val="0"/>
              </a:ext>
            </a:extLst>
          </a:blip>
          <a:srcRect/>
          <a:stretch>
            <a:fillRect/>
          </a:stretch>
        </p:blipFill>
        <p:spPr bwMode="auto">
          <a:xfrm>
            <a:off x="4419600" y="3609975"/>
            <a:ext cx="4022725" cy="303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6" descr="132601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3722688"/>
            <a:ext cx="3505200" cy="283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191776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053 </a:t>
            </a:r>
            <a:r>
              <a:rPr lang="en-US" dirty="0" smtClean="0"/>
              <a:t>Flesh </a:t>
            </a:r>
            <a:r>
              <a:rPr lang="en-US" dirty="0"/>
              <a:t>fly</a:t>
            </a:r>
          </a:p>
        </p:txBody>
      </p:sp>
      <p:sp>
        <p:nvSpPr>
          <p:cNvPr id="3" name="Content Placeholder 2"/>
          <p:cNvSpPr>
            <a:spLocks noGrp="1"/>
          </p:cNvSpPr>
          <p:nvPr>
            <p:ph idx="1"/>
          </p:nvPr>
        </p:nvSpPr>
        <p:spPr>
          <a:xfrm>
            <a:off x="1009443" y="1807361"/>
            <a:ext cx="7125112" cy="2155039"/>
          </a:xfrm>
        </p:spPr>
        <p:txBody>
          <a:bodyPr/>
          <a:lstStyle/>
          <a:p>
            <a:r>
              <a:rPr lang="en-US" dirty="0" err="1" smtClean="0"/>
              <a:t>Diptera</a:t>
            </a:r>
            <a:r>
              <a:rPr lang="en-US" dirty="0" smtClean="0"/>
              <a:t> </a:t>
            </a:r>
          </a:p>
          <a:p>
            <a:r>
              <a:rPr lang="en-US" dirty="0" err="1" smtClean="0"/>
              <a:t>Holometabolous</a:t>
            </a:r>
            <a:r>
              <a:rPr lang="en-US" dirty="0" smtClean="0"/>
              <a:t> </a:t>
            </a:r>
          </a:p>
          <a:p>
            <a:r>
              <a:rPr lang="en-US" dirty="0" smtClean="0"/>
              <a:t>Sponging </a:t>
            </a:r>
          </a:p>
          <a:p>
            <a:r>
              <a:rPr lang="en-US" dirty="0" smtClean="0"/>
              <a:t>Pest</a:t>
            </a:r>
            <a:endParaRPr lang="en-US" dirty="0"/>
          </a:p>
          <a:p>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37364" y="457200"/>
            <a:ext cx="3810000" cy="3743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3657600"/>
            <a:ext cx="4149436" cy="29737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769605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Mouthparts </a:t>
            </a:r>
            <a:endParaRPr lang="en-US" dirty="0"/>
          </a:p>
        </p:txBody>
      </p:sp>
      <p:sp>
        <p:nvSpPr>
          <p:cNvPr id="3" name="Content Placeholder 2"/>
          <p:cNvSpPr>
            <a:spLocks noGrp="1"/>
          </p:cNvSpPr>
          <p:nvPr>
            <p:ph idx="1"/>
          </p:nvPr>
        </p:nvSpPr>
        <p:spPr>
          <a:xfrm>
            <a:off x="990600" y="1371600"/>
            <a:ext cx="7125112" cy="4051437"/>
          </a:xfrm>
        </p:spPr>
        <p:txBody>
          <a:bodyPr/>
          <a:lstStyle/>
          <a:p>
            <a:r>
              <a:rPr lang="en-US" dirty="0"/>
              <a:t>Siphoning - adapted to draw nectar from long-throated </a:t>
            </a:r>
            <a:r>
              <a:rPr lang="en-US" dirty="0" smtClean="0"/>
              <a:t>flowers</a:t>
            </a:r>
          </a:p>
          <a:p>
            <a:endParaRPr lang="en-US" dirty="0"/>
          </a:p>
          <a:p>
            <a:endParaRPr lang="en-US" dirty="0"/>
          </a:p>
          <a:p>
            <a:endParaRPr lang="en-US" dirty="0" smtClean="0"/>
          </a:p>
          <a:p>
            <a:endParaRPr lang="en-US" dirty="0" smtClean="0"/>
          </a:p>
          <a:p>
            <a:r>
              <a:rPr lang="en-US" dirty="0"/>
              <a:t>Sponging - appear as a conical process with </a:t>
            </a:r>
            <a:r>
              <a:rPr lang="en-US" dirty="0" err="1"/>
              <a:t>spongelike</a:t>
            </a:r>
            <a:r>
              <a:rPr lang="en-US" dirty="0"/>
              <a:t> lobes at the end. This type of mouth is modified to lap up liquids</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86346" y="2514600"/>
            <a:ext cx="1775012"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505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93847" y="5029200"/>
            <a:ext cx="1846729" cy="14270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011448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054 </a:t>
            </a:r>
            <a:r>
              <a:rPr lang="en-US" dirty="0" smtClean="0"/>
              <a:t>Garden </a:t>
            </a:r>
            <a:r>
              <a:rPr lang="en-US" dirty="0"/>
              <a:t>spider</a:t>
            </a:r>
          </a:p>
        </p:txBody>
      </p:sp>
      <p:sp>
        <p:nvSpPr>
          <p:cNvPr id="3" name="Content Placeholder 2"/>
          <p:cNvSpPr>
            <a:spLocks noGrp="1"/>
          </p:cNvSpPr>
          <p:nvPr>
            <p:ph idx="1"/>
          </p:nvPr>
        </p:nvSpPr>
        <p:spPr>
          <a:xfrm>
            <a:off x="1009443" y="1807361"/>
            <a:ext cx="7125112" cy="1697839"/>
          </a:xfrm>
        </p:spPr>
        <p:txBody>
          <a:bodyPr/>
          <a:lstStyle/>
          <a:p>
            <a:r>
              <a:rPr lang="en-US" dirty="0" smtClean="0"/>
              <a:t>Non-insect </a:t>
            </a:r>
          </a:p>
          <a:p>
            <a:r>
              <a:rPr lang="en-US" dirty="0" smtClean="0"/>
              <a:t>Beneficial</a:t>
            </a:r>
            <a:endParaRPr lang="en-US" dirty="0"/>
          </a:p>
          <a:p>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62400" y="1600200"/>
            <a:ext cx="4191000" cy="314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89364" y="3067050"/>
            <a:ext cx="2235200" cy="3352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624008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055 German cockroach</a:t>
            </a:r>
          </a:p>
        </p:txBody>
      </p:sp>
      <p:sp>
        <p:nvSpPr>
          <p:cNvPr id="3" name="Content Placeholder 2"/>
          <p:cNvSpPr>
            <a:spLocks noGrp="1"/>
          </p:cNvSpPr>
          <p:nvPr>
            <p:ph idx="1"/>
          </p:nvPr>
        </p:nvSpPr>
        <p:spPr>
          <a:xfrm>
            <a:off x="1009443" y="1807361"/>
            <a:ext cx="7125112" cy="1926439"/>
          </a:xfrm>
        </p:spPr>
        <p:txBody>
          <a:bodyPr/>
          <a:lstStyle/>
          <a:p>
            <a:r>
              <a:rPr lang="en-US" dirty="0" err="1" smtClean="0"/>
              <a:t>Blattodea</a:t>
            </a:r>
            <a:r>
              <a:rPr lang="en-US" dirty="0" smtClean="0"/>
              <a:t> </a:t>
            </a:r>
          </a:p>
          <a:p>
            <a:r>
              <a:rPr lang="en-US" dirty="0" err="1" smtClean="0"/>
              <a:t>Hemimetabolous</a:t>
            </a:r>
            <a:r>
              <a:rPr lang="en-US" dirty="0" smtClean="0"/>
              <a:t> </a:t>
            </a:r>
          </a:p>
          <a:p>
            <a:r>
              <a:rPr lang="en-US" dirty="0" smtClean="0"/>
              <a:t>Chewing </a:t>
            </a:r>
          </a:p>
          <a:p>
            <a:r>
              <a:rPr lang="en-US" dirty="0" smtClean="0"/>
              <a:t>Pest</a:t>
            </a:r>
            <a:endParaRPr lang="en-US" dirty="0"/>
          </a:p>
          <a:p>
            <a:endParaRPr lang="en-US" dirty="0"/>
          </a:p>
        </p:txBody>
      </p:sp>
      <p:pic>
        <p:nvPicPr>
          <p:cNvPr id="4" name="Picture 3" descr="german"/>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3429000"/>
            <a:ext cx="3962400" cy="285591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germrch"/>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67200" y="2514600"/>
            <a:ext cx="3962400" cy="289242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029200" y="6019800"/>
            <a:ext cx="2971800" cy="369332"/>
          </a:xfrm>
          <a:prstGeom prst="rect">
            <a:avLst/>
          </a:prstGeom>
          <a:noFill/>
        </p:spPr>
        <p:txBody>
          <a:bodyPr wrap="square" rtlCol="0">
            <a:spAutoFit/>
          </a:bodyPr>
          <a:lstStyle/>
          <a:p>
            <a:r>
              <a:rPr lang="en-US" dirty="0" smtClean="0"/>
              <a:t>Notice Lines on Thorax</a:t>
            </a:r>
            <a:endParaRPr lang="en-US" dirty="0"/>
          </a:p>
        </p:txBody>
      </p:sp>
    </p:spTree>
    <p:extLst>
      <p:ext uri="{BB962C8B-B14F-4D97-AF65-F5344CB8AC3E}">
        <p14:creationId xmlns:p14="http://schemas.microsoft.com/office/powerpoint/2010/main" xmlns="" val="21066206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056 </a:t>
            </a:r>
            <a:r>
              <a:rPr lang="en-US" dirty="0" smtClean="0"/>
              <a:t>Giant </a:t>
            </a:r>
            <a:r>
              <a:rPr lang="en-US" dirty="0"/>
              <a:t>water bug</a:t>
            </a:r>
          </a:p>
        </p:txBody>
      </p:sp>
      <p:sp>
        <p:nvSpPr>
          <p:cNvPr id="3" name="Content Placeholder 2"/>
          <p:cNvSpPr>
            <a:spLocks noGrp="1"/>
          </p:cNvSpPr>
          <p:nvPr>
            <p:ph idx="1"/>
          </p:nvPr>
        </p:nvSpPr>
        <p:spPr>
          <a:xfrm>
            <a:off x="1009443" y="1807361"/>
            <a:ext cx="7125112" cy="2078839"/>
          </a:xfrm>
        </p:spPr>
        <p:txBody>
          <a:bodyPr/>
          <a:lstStyle/>
          <a:p>
            <a:r>
              <a:rPr lang="en-US" dirty="0" err="1" smtClean="0"/>
              <a:t>Hemiptera</a:t>
            </a:r>
            <a:r>
              <a:rPr lang="en-US" dirty="0" smtClean="0"/>
              <a:t> </a:t>
            </a:r>
          </a:p>
          <a:p>
            <a:r>
              <a:rPr lang="en-US" dirty="0" err="1" smtClean="0"/>
              <a:t>Hemimetabolous</a:t>
            </a:r>
            <a:r>
              <a:rPr lang="en-US" dirty="0" smtClean="0"/>
              <a:t> </a:t>
            </a:r>
          </a:p>
          <a:p>
            <a:r>
              <a:rPr lang="en-US" dirty="0" smtClean="0"/>
              <a:t>Piercing-sucking </a:t>
            </a:r>
          </a:p>
          <a:p>
            <a:r>
              <a:rPr lang="en-US" dirty="0" smtClean="0"/>
              <a:t>Beneficial</a:t>
            </a:r>
            <a:endParaRPr lang="en-US" dirty="0"/>
          </a:p>
          <a:p>
            <a:endParaRPr lang="en-US"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130" y="3810000"/>
            <a:ext cx="4146550" cy="2459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6" descr="HEMI_l005 - Image Copyright and Protecte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10125" y="3600450"/>
            <a:ext cx="3800475" cy="2959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159365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057 </a:t>
            </a:r>
            <a:r>
              <a:rPr lang="en-US" dirty="0" smtClean="0"/>
              <a:t>Banded winged </a:t>
            </a:r>
            <a:r>
              <a:rPr lang="en-US" dirty="0"/>
              <a:t>grasshopper</a:t>
            </a:r>
          </a:p>
        </p:txBody>
      </p:sp>
      <p:sp>
        <p:nvSpPr>
          <p:cNvPr id="3" name="Content Placeholder 2"/>
          <p:cNvSpPr>
            <a:spLocks noGrp="1"/>
          </p:cNvSpPr>
          <p:nvPr>
            <p:ph idx="1"/>
          </p:nvPr>
        </p:nvSpPr>
        <p:spPr>
          <a:xfrm>
            <a:off x="914400" y="1752601"/>
            <a:ext cx="7125112" cy="1828799"/>
          </a:xfrm>
        </p:spPr>
        <p:txBody>
          <a:bodyPr/>
          <a:lstStyle/>
          <a:p>
            <a:r>
              <a:rPr lang="en-US" dirty="0" err="1" smtClean="0"/>
              <a:t>Orthoptera</a:t>
            </a:r>
            <a:endParaRPr lang="en-US" dirty="0" smtClean="0"/>
          </a:p>
          <a:p>
            <a:r>
              <a:rPr lang="en-US" dirty="0" err="1" smtClean="0"/>
              <a:t>Hemimetabolous</a:t>
            </a:r>
            <a:endParaRPr lang="en-US" dirty="0" smtClean="0"/>
          </a:p>
          <a:p>
            <a:r>
              <a:rPr lang="en-US" dirty="0" smtClean="0"/>
              <a:t>Chewing </a:t>
            </a:r>
          </a:p>
          <a:p>
            <a:r>
              <a:rPr lang="en-US" dirty="0" smtClean="0"/>
              <a:t>Pest</a:t>
            </a:r>
            <a:endParaRPr lang="en-US" dirty="0"/>
          </a:p>
          <a:p>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3886200"/>
            <a:ext cx="3733800" cy="248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8200" y="3886200"/>
            <a:ext cx="3076575" cy="24637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822313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058 </a:t>
            </a:r>
            <a:r>
              <a:rPr lang="en-US" dirty="0" smtClean="0"/>
              <a:t>Gray </a:t>
            </a:r>
            <a:r>
              <a:rPr lang="en-US" dirty="0"/>
              <a:t>hairstreak </a:t>
            </a:r>
          </a:p>
        </p:txBody>
      </p:sp>
      <p:sp>
        <p:nvSpPr>
          <p:cNvPr id="3" name="Content Placeholder 2"/>
          <p:cNvSpPr>
            <a:spLocks noGrp="1"/>
          </p:cNvSpPr>
          <p:nvPr>
            <p:ph idx="1"/>
          </p:nvPr>
        </p:nvSpPr>
        <p:spPr>
          <a:xfrm>
            <a:off x="1009443" y="1807361"/>
            <a:ext cx="7125112" cy="2155039"/>
          </a:xfrm>
        </p:spPr>
        <p:txBody>
          <a:bodyPr/>
          <a:lstStyle/>
          <a:p>
            <a:r>
              <a:rPr lang="en-US" dirty="0" smtClean="0"/>
              <a:t>Lepidoptera </a:t>
            </a:r>
          </a:p>
          <a:p>
            <a:r>
              <a:rPr lang="en-US" dirty="0" err="1" smtClean="0"/>
              <a:t>Holometabolous</a:t>
            </a:r>
            <a:r>
              <a:rPr lang="en-US" dirty="0" smtClean="0"/>
              <a:t> </a:t>
            </a:r>
          </a:p>
          <a:p>
            <a:r>
              <a:rPr lang="en-US" dirty="0" smtClean="0"/>
              <a:t>Siphoning </a:t>
            </a:r>
          </a:p>
          <a:p>
            <a:r>
              <a:rPr lang="en-US" dirty="0" smtClean="0"/>
              <a:t>Pest</a:t>
            </a:r>
            <a:endParaRPr lang="en-US" dirty="0"/>
          </a:p>
          <a:p>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33800" y="1676400"/>
            <a:ext cx="4572000" cy="4257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843760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059 </a:t>
            </a:r>
            <a:r>
              <a:rPr lang="en-US" dirty="0" smtClean="0"/>
              <a:t>Green </a:t>
            </a:r>
            <a:r>
              <a:rPr lang="en-US" dirty="0"/>
              <a:t>June beetle</a:t>
            </a:r>
          </a:p>
        </p:txBody>
      </p:sp>
      <p:sp>
        <p:nvSpPr>
          <p:cNvPr id="3" name="Content Placeholder 2"/>
          <p:cNvSpPr>
            <a:spLocks noGrp="1"/>
          </p:cNvSpPr>
          <p:nvPr>
            <p:ph idx="1"/>
          </p:nvPr>
        </p:nvSpPr>
        <p:spPr>
          <a:xfrm>
            <a:off x="1009443" y="1807361"/>
            <a:ext cx="7125112" cy="1316839"/>
          </a:xfrm>
        </p:spPr>
        <p:txBody>
          <a:bodyPr>
            <a:normAutofit fontScale="92500" lnSpcReduction="20000"/>
          </a:bodyPr>
          <a:lstStyle/>
          <a:p>
            <a:r>
              <a:rPr lang="en-US" dirty="0" err="1" smtClean="0"/>
              <a:t>Coleoptera</a:t>
            </a:r>
            <a:r>
              <a:rPr lang="en-US" dirty="0" smtClean="0"/>
              <a:t> </a:t>
            </a:r>
          </a:p>
          <a:p>
            <a:r>
              <a:rPr lang="en-US" dirty="0" err="1" smtClean="0"/>
              <a:t>Holometabolous</a:t>
            </a:r>
            <a:r>
              <a:rPr lang="en-US" dirty="0" smtClean="0"/>
              <a:t> </a:t>
            </a:r>
          </a:p>
          <a:p>
            <a:r>
              <a:rPr lang="en-US" dirty="0"/>
              <a:t>C</a:t>
            </a:r>
            <a:r>
              <a:rPr lang="en-US" dirty="0" smtClean="0"/>
              <a:t>hewing </a:t>
            </a:r>
          </a:p>
          <a:p>
            <a:r>
              <a:rPr lang="en-US" dirty="0" smtClean="0"/>
              <a:t>Pest</a:t>
            </a:r>
            <a:endParaRPr lang="en-US" dirty="0"/>
          </a:p>
        </p:txBody>
      </p:sp>
      <p:pic>
        <p:nvPicPr>
          <p:cNvPr id="4" name="Picture 8" descr="123503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3276600"/>
            <a:ext cx="3505200" cy="333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0" descr="IS0019_1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0" y="3276600"/>
            <a:ext cx="2803525" cy="318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933191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060 </a:t>
            </a:r>
            <a:r>
              <a:rPr lang="en-US" dirty="0" smtClean="0"/>
              <a:t>Green </a:t>
            </a:r>
            <a:r>
              <a:rPr lang="en-US" dirty="0"/>
              <a:t>lace wing</a:t>
            </a:r>
          </a:p>
        </p:txBody>
      </p:sp>
      <p:sp>
        <p:nvSpPr>
          <p:cNvPr id="3" name="Content Placeholder 2"/>
          <p:cNvSpPr>
            <a:spLocks noGrp="1"/>
          </p:cNvSpPr>
          <p:nvPr>
            <p:ph idx="1"/>
          </p:nvPr>
        </p:nvSpPr>
        <p:spPr>
          <a:xfrm>
            <a:off x="1009443" y="1807361"/>
            <a:ext cx="7125112" cy="2078839"/>
          </a:xfrm>
        </p:spPr>
        <p:txBody>
          <a:bodyPr/>
          <a:lstStyle/>
          <a:p>
            <a:r>
              <a:rPr lang="en-US" dirty="0" err="1" smtClean="0"/>
              <a:t>Neuroptera</a:t>
            </a:r>
            <a:r>
              <a:rPr lang="en-US" dirty="0" smtClean="0"/>
              <a:t> </a:t>
            </a:r>
          </a:p>
          <a:p>
            <a:r>
              <a:rPr lang="en-US" dirty="0" err="1" smtClean="0"/>
              <a:t>Holometabolous</a:t>
            </a:r>
            <a:r>
              <a:rPr lang="en-US" dirty="0" smtClean="0"/>
              <a:t> </a:t>
            </a:r>
          </a:p>
          <a:p>
            <a:r>
              <a:rPr lang="en-US" dirty="0" smtClean="0"/>
              <a:t>Chewing </a:t>
            </a:r>
          </a:p>
          <a:p>
            <a:r>
              <a:rPr lang="en-US" dirty="0" smtClean="0"/>
              <a:t>Beneficial</a:t>
            </a:r>
            <a:endParaRPr lang="en-US" dirty="0"/>
          </a:p>
          <a:p>
            <a:endParaRPr lang="en-US" dirty="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3733800"/>
            <a:ext cx="3873500" cy="2592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53000" y="1935957"/>
            <a:ext cx="3810000" cy="2986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352294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061 </a:t>
            </a:r>
            <a:r>
              <a:rPr lang="en-US" dirty="0" smtClean="0"/>
              <a:t>Ground beetle</a:t>
            </a:r>
            <a:endParaRPr lang="en-US" dirty="0"/>
          </a:p>
        </p:txBody>
      </p:sp>
      <p:sp>
        <p:nvSpPr>
          <p:cNvPr id="3" name="Content Placeholder 2"/>
          <p:cNvSpPr>
            <a:spLocks noGrp="1"/>
          </p:cNvSpPr>
          <p:nvPr>
            <p:ph idx="1"/>
          </p:nvPr>
        </p:nvSpPr>
        <p:spPr>
          <a:xfrm>
            <a:off x="914400" y="1752600"/>
            <a:ext cx="7125112" cy="1676400"/>
          </a:xfrm>
        </p:spPr>
        <p:txBody>
          <a:bodyPr/>
          <a:lstStyle/>
          <a:p>
            <a:r>
              <a:rPr lang="en-US" dirty="0" err="1"/>
              <a:t>Coleoptera</a:t>
            </a:r>
            <a:endParaRPr lang="en-US" dirty="0" smtClean="0"/>
          </a:p>
          <a:p>
            <a:r>
              <a:rPr lang="en-US" dirty="0" err="1" smtClean="0"/>
              <a:t>Holometabolous</a:t>
            </a:r>
            <a:endParaRPr lang="en-US" dirty="0" smtClean="0"/>
          </a:p>
          <a:p>
            <a:r>
              <a:rPr lang="en-US" dirty="0" smtClean="0"/>
              <a:t>Chewing </a:t>
            </a:r>
          </a:p>
          <a:p>
            <a:r>
              <a:rPr lang="en-US" dirty="0" smtClean="0"/>
              <a:t>Beneficial</a:t>
            </a:r>
            <a:endParaRPr lang="en-US" dirty="0"/>
          </a:p>
          <a:p>
            <a:endParaRPr lang="en-US" dirty="0"/>
          </a:p>
        </p:txBody>
      </p:sp>
      <p:pic>
        <p:nvPicPr>
          <p:cNvPr id="4" name="Picture 7" descr="carabid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3657600"/>
            <a:ext cx="4038600" cy="299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9" descr="calosoma-scrutato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3670300"/>
            <a:ext cx="4267200" cy="296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118573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062 </a:t>
            </a:r>
            <a:r>
              <a:rPr lang="en-US" dirty="0" smtClean="0"/>
              <a:t>Harlequin </a:t>
            </a:r>
            <a:r>
              <a:rPr lang="en-US" dirty="0"/>
              <a:t>bug</a:t>
            </a:r>
          </a:p>
        </p:txBody>
      </p:sp>
      <p:sp>
        <p:nvSpPr>
          <p:cNvPr id="3" name="Content Placeholder 2"/>
          <p:cNvSpPr>
            <a:spLocks noGrp="1"/>
          </p:cNvSpPr>
          <p:nvPr>
            <p:ph idx="1"/>
          </p:nvPr>
        </p:nvSpPr>
        <p:spPr>
          <a:xfrm>
            <a:off x="914400" y="1828801"/>
            <a:ext cx="7125112" cy="1676400"/>
          </a:xfrm>
        </p:spPr>
        <p:txBody>
          <a:bodyPr/>
          <a:lstStyle/>
          <a:p>
            <a:r>
              <a:rPr lang="en-US" dirty="0" err="1" smtClean="0"/>
              <a:t>Hemiptera</a:t>
            </a:r>
            <a:r>
              <a:rPr lang="en-US" dirty="0" smtClean="0"/>
              <a:t> </a:t>
            </a:r>
          </a:p>
          <a:p>
            <a:r>
              <a:rPr lang="en-US" dirty="0" err="1" smtClean="0"/>
              <a:t>Hemimetabolous</a:t>
            </a:r>
            <a:r>
              <a:rPr lang="en-US" dirty="0" smtClean="0"/>
              <a:t> </a:t>
            </a:r>
          </a:p>
          <a:p>
            <a:r>
              <a:rPr lang="en-US" dirty="0" smtClean="0"/>
              <a:t>Piercing-sucking </a:t>
            </a:r>
          </a:p>
          <a:p>
            <a:r>
              <a:rPr lang="en-US" dirty="0" smtClean="0"/>
              <a:t>Pest</a:t>
            </a:r>
            <a:endParaRPr lang="en-US" dirty="0"/>
          </a:p>
          <a:p>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67200" y="3124200"/>
            <a:ext cx="3351155" cy="3219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5400" y="3429000"/>
            <a:ext cx="2362200" cy="32234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185156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063 </a:t>
            </a:r>
            <a:r>
              <a:rPr lang="en-US" dirty="0" smtClean="0"/>
              <a:t>Harvestman</a:t>
            </a:r>
            <a:endParaRPr lang="en-US" dirty="0"/>
          </a:p>
        </p:txBody>
      </p:sp>
      <p:sp>
        <p:nvSpPr>
          <p:cNvPr id="3" name="Content Placeholder 2"/>
          <p:cNvSpPr>
            <a:spLocks noGrp="1"/>
          </p:cNvSpPr>
          <p:nvPr>
            <p:ph idx="1"/>
          </p:nvPr>
        </p:nvSpPr>
        <p:spPr>
          <a:xfrm>
            <a:off x="1009443" y="1807361"/>
            <a:ext cx="7125112" cy="1545439"/>
          </a:xfrm>
        </p:spPr>
        <p:txBody>
          <a:bodyPr/>
          <a:lstStyle/>
          <a:p>
            <a:r>
              <a:rPr lang="en-US" dirty="0"/>
              <a:t>N</a:t>
            </a:r>
            <a:r>
              <a:rPr lang="en-US" dirty="0" smtClean="0"/>
              <a:t>on-insect </a:t>
            </a:r>
          </a:p>
          <a:p>
            <a:r>
              <a:rPr lang="en-US" dirty="0" smtClean="0"/>
              <a:t>Variable (Beneficial and Pest)</a:t>
            </a:r>
            <a:endParaRPr lang="en-US" dirty="0"/>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3124200"/>
            <a:ext cx="3287713" cy="3170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67200" y="3124200"/>
            <a:ext cx="3810000" cy="2857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05545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001 American cockroach </a:t>
            </a:r>
          </a:p>
        </p:txBody>
      </p:sp>
      <p:sp>
        <p:nvSpPr>
          <p:cNvPr id="3" name="Content Placeholder 2"/>
          <p:cNvSpPr>
            <a:spLocks noGrp="1"/>
          </p:cNvSpPr>
          <p:nvPr>
            <p:ph idx="1"/>
          </p:nvPr>
        </p:nvSpPr>
        <p:spPr>
          <a:xfrm>
            <a:off x="838200" y="1295400"/>
            <a:ext cx="7125112" cy="1743998"/>
          </a:xfrm>
        </p:spPr>
        <p:txBody>
          <a:bodyPr/>
          <a:lstStyle/>
          <a:p>
            <a:r>
              <a:rPr lang="en-US" dirty="0" smtClean="0"/>
              <a:t>Order </a:t>
            </a:r>
            <a:r>
              <a:rPr lang="en-US" dirty="0" err="1" smtClean="0"/>
              <a:t>Blattodea</a:t>
            </a:r>
            <a:endParaRPr lang="en-US" dirty="0" smtClean="0"/>
          </a:p>
          <a:p>
            <a:r>
              <a:rPr lang="en-US" dirty="0" smtClean="0"/>
              <a:t>Hemi-</a:t>
            </a:r>
            <a:r>
              <a:rPr lang="en-US" dirty="0" err="1" smtClean="0"/>
              <a:t>metabolous</a:t>
            </a:r>
            <a:endParaRPr lang="en-US" dirty="0" smtClean="0"/>
          </a:p>
          <a:p>
            <a:r>
              <a:rPr lang="en-US" dirty="0" smtClean="0"/>
              <a:t>Chewing Mouthpart</a:t>
            </a:r>
          </a:p>
          <a:p>
            <a:r>
              <a:rPr lang="en-US" dirty="0" smtClean="0"/>
              <a:t>Pest</a:t>
            </a:r>
            <a:endParaRPr lang="en-US" dirty="0"/>
          </a:p>
        </p:txBody>
      </p:sp>
      <p:pic>
        <p:nvPicPr>
          <p:cNvPr id="5" name="Picture 4" descr="amerrch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3124200"/>
            <a:ext cx="4038600" cy="296386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amerrch"/>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62400" y="2209800"/>
            <a:ext cx="3962400" cy="29733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463196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064 </a:t>
            </a:r>
            <a:r>
              <a:rPr lang="en-US" dirty="0" smtClean="0"/>
              <a:t>Hellgrammite</a:t>
            </a:r>
            <a:endParaRPr lang="en-US" dirty="0"/>
          </a:p>
        </p:txBody>
      </p:sp>
      <p:sp>
        <p:nvSpPr>
          <p:cNvPr id="3" name="Content Placeholder 2"/>
          <p:cNvSpPr>
            <a:spLocks noGrp="1"/>
          </p:cNvSpPr>
          <p:nvPr>
            <p:ph idx="1"/>
          </p:nvPr>
        </p:nvSpPr>
        <p:spPr>
          <a:xfrm>
            <a:off x="1009443" y="1807361"/>
            <a:ext cx="7125112" cy="1697839"/>
          </a:xfrm>
        </p:spPr>
        <p:txBody>
          <a:bodyPr/>
          <a:lstStyle/>
          <a:p>
            <a:r>
              <a:rPr lang="en-US" dirty="0" err="1" smtClean="0"/>
              <a:t>Neuroptera</a:t>
            </a:r>
            <a:r>
              <a:rPr lang="en-US" dirty="0" smtClean="0"/>
              <a:t> </a:t>
            </a:r>
          </a:p>
          <a:p>
            <a:r>
              <a:rPr lang="en-US" dirty="0" err="1" smtClean="0"/>
              <a:t>Holometabolous</a:t>
            </a:r>
            <a:r>
              <a:rPr lang="en-US" dirty="0" smtClean="0"/>
              <a:t> </a:t>
            </a:r>
          </a:p>
          <a:p>
            <a:r>
              <a:rPr lang="en-US" dirty="0" smtClean="0"/>
              <a:t>Chewing </a:t>
            </a:r>
          </a:p>
          <a:p>
            <a:r>
              <a:rPr lang="en-US" dirty="0" smtClean="0"/>
              <a:t>Beneficial</a:t>
            </a:r>
            <a:endParaRPr lang="en-US" dirty="0"/>
          </a:p>
          <a:p>
            <a:endParaRPr lang="en-US"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29200" y="762000"/>
            <a:ext cx="3844333" cy="578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3805670"/>
            <a:ext cx="4226324" cy="272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976989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065 </a:t>
            </a:r>
            <a:r>
              <a:rPr lang="en-US" dirty="0" smtClean="0"/>
              <a:t>Honey </a:t>
            </a:r>
            <a:r>
              <a:rPr lang="en-US" dirty="0"/>
              <a:t>bee</a:t>
            </a:r>
          </a:p>
        </p:txBody>
      </p:sp>
      <p:sp>
        <p:nvSpPr>
          <p:cNvPr id="3" name="Content Placeholder 2"/>
          <p:cNvSpPr>
            <a:spLocks noGrp="1"/>
          </p:cNvSpPr>
          <p:nvPr>
            <p:ph idx="1"/>
          </p:nvPr>
        </p:nvSpPr>
        <p:spPr>
          <a:xfrm>
            <a:off x="1009443" y="1807361"/>
            <a:ext cx="7125112" cy="1926439"/>
          </a:xfrm>
        </p:spPr>
        <p:txBody>
          <a:bodyPr/>
          <a:lstStyle/>
          <a:p>
            <a:r>
              <a:rPr lang="en-US" dirty="0" smtClean="0"/>
              <a:t>Hymenoptera </a:t>
            </a:r>
          </a:p>
          <a:p>
            <a:r>
              <a:rPr lang="en-US" dirty="0" err="1" smtClean="0"/>
              <a:t>Holometabolous</a:t>
            </a:r>
            <a:r>
              <a:rPr lang="en-US" dirty="0" smtClean="0"/>
              <a:t> </a:t>
            </a:r>
          </a:p>
          <a:p>
            <a:r>
              <a:rPr lang="en-US" dirty="0" smtClean="0"/>
              <a:t>Chewing-lapping </a:t>
            </a:r>
          </a:p>
          <a:p>
            <a:r>
              <a:rPr lang="en-US" dirty="0" smtClean="0"/>
              <a:t>Beneficial</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00600" y="457200"/>
            <a:ext cx="3911600" cy="3235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52800" y="3505200"/>
            <a:ext cx="4184650" cy="3219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477911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066 </a:t>
            </a:r>
            <a:r>
              <a:rPr lang="en-US" dirty="0" smtClean="0"/>
              <a:t>Horn </a:t>
            </a:r>
            <a:r>
              <a:rPr lang="en-US" dirty="0"/>
              <a:t>fly</a:t>
            </a:r>
          </a:p>
        </p:txBody>
      </p:sp>
      <p:sp>
        <p:nvSpPr>
          <p:cNvPr id="3" name="Content Placeholder 2"/>
          <p:cNvSpPr>
            <a:spLocks noGrp="1"/>
          </p:cNvSpPr>
          <p:nvPr>
            <p:ph idx="1"/>
          </p:nvPr>
        </p:nvSpPr>
        <p:spPr>
          <a:xfrm>
            <a:off x="1009443" y="1807361"/>
            <a:ext cx="7125112" cy="1469239"/>
          </a:xfrm>
        </p:spPr>
        <p:txBody>
          <a:bodyPr>
            <a:normAutofit fontScale="92500" lnSpcReduction="10000"/>
          </a:bodyPr>
          <a:lstStyle/>
          <a:p>
            <a:r>
              <a:rPr lang="en-US" dirty="0" err="1" smtClean="0"/>
              <a:t>Diptera</a:t>
            </a:r>
            <a:r>
              <a:rPr lang="en-US" dirty="0" smtClean="0"/>
              <a:t> </a:t>
            </a:r>
          </a:p>
          <a:p>
            <a:r>
              <a:rPr lang="en-US" dirty="0" err="1" smtClean="0"/>
              <a:t>Holometabolous</a:t>
            </a:r>
            <a:r>
              <a:rPr lang="en-US" dirty="0" smtClean="0"/>
              <a:t> </a:t>
            </a:r>
          </a:p>
          <a:p>
            <a:r>
              <a:rPr lang="en-US" dirty="0" smtClean="0"/>
              <a:t>Cutting-lapping </a:t>
            </a:r>
          </a:p>
          <a:p>
            <a:r>
              <a:rPr lang="en-US" dirty="0" smtClean="0"/>
              <a:t>Pest</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65073" y="533400"/>
            <a:ext cx="3651250" cy="3027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62174" y="3415145"/>
            <a:ext cx="2409825" cy="3024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770097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067 </a:t>
            </a:r>
            <a:r>
              <a:rPr lang="en-US" dirty="0" smtClean="0"/>
              <a:t>Horntail </a:t>
            </a:r>
            <a:r>
              <a:rPr lang="en-US" dirty="0"/>
              <a:t>wasp</a:t>
            </a:r>
          </a:p>
        </p:txBody>
      </p:sp>
      <p:sp>
        <p:nvSpPr>
          <p:cNvPr id="3" name="Content Placeholder 2"/>
          <p:cNvSpPr>
            <a:spLocks noGrp="1"/>
          </p:cNvSpPr>
          <p:nvPr>
            <p:ph idx="1"/>
          </p:nvPr>
        </p:nvSpPr>
        <p:spPr>
          <a:xfrm>
            <a:off x="1009443" y="1807361"/>
            <a:ext cx="7125112" cy="1850239"/>
          </a:xfrm>
        </p:spPr>
        <p:txBody>
          <a:bodyPr/>
          <a:lstStyle/>
          <a:p>
            <a:r>
              <a:rPr lang="en-US" dirty="0" smtClean="0"/>
              <a:t>Hymenoptera </a:t>
            </a:r>
          </a:p>
          <a:p>
            <a:r>
              <a:rPr lang="en-US" dirty="0" err="1" smtClean="0"/>
              <a:t>Holometabolous</a:t>
            </a:r>
            <a:r>
              <a:rPr lang="en-US" dirty="0" smtClean="0"/>
              <a:t> </a:t>
            </a:r>
          </a:p>
          <a:p>
            <a:r>
              <a:rPr lang="en-US" dirty="0" smtClean="0"/>
              <a:t>Chewing </a:t>
            </a:r>
          </a:p>
          <a:p>
            <a:r>
              <a:rPr lang="en-US" dirty="0" smtClean="0"/>
              <a:t>Pest</a:t>
            </a:r>
            <a:endParaRPr 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4191000"/>
            <a:ext cx="2819400" cy="2210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91000" y="2765281"/>
            <a:ext cx="4488180" cy="3543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495064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068 H</a:t>
            </a:r>
            <a:r>
              <a:rPr lang="en-US" dirty="0" smtClean="0"/>
              <a:t>orse </a:t>
            </a:r>
            <a:r>
              <a:rPr lang="en-US" dirty="0"/>
              <a:t>fly</a:t>
            </a:r>
          </a:p>
        </p:txBody>
      </p:sp>
      <p:sp>
        <p:nvSpPr>
          <p:cNvPr id="3" name="Content Placeholder 2"/>
          <p:cNvSpPr>
            <a:spLocks noGrp="1"/>
          </p:cNvSpPr>
          <p:nvPr>
            <p:ph idx="1"/>
          </p:nvPr>
        </p:nvSpPr>
        <p:spPr>
          <a:xfrm>
            <a:off x="1009443" y="1807361"/>
            <a:ext cx="7125112" cy="1545439"/>
          </a:xfrm>
        </p:spPr>
        <p:txBody>
          <a:bodyPr>
            <a:normAutofit lnSpcReduction="10000"/>
          </a:bodyPr>
          <a:lstStyle/>
          <a:p>
            <a:r>
              <a:rPr lang="en-US" dirty="0" err="1" smtClean="0"/>
              <a:t>Diptera</a:t>
            </a:r>
            <a:r>
              <a:rPr lang="en-US" dirty="0" smtClean="0"/>
              <a:t> </a:t>
            </a:r>
          </a:p>
          <a:p>
            <a:r>
              <a:rPr lang="en-US" dirty="0" err="1" smtClean="0"/>
              <a:t>Holometabolous</a:t>
            </a:r>
            <a:r>
              <a:rPr lang="en-US" dirty="0" smtClean="0"/>
              <a:t> </a:t>
            </a:r>
          </a:p>
          <a:p>
            <a:r>
              <a:rPr lang="en-US" dirty="0" err="1" smtClean="0"/>
              <a:t>Ctting</a:t>
            </a:r>
            <a:r>
              <a:rPr lang="en-US" dirty="0" smtClean="0"/>
              <a:t>-sponging </a:t>
            </a:r>
          </a:p>
          <a:p>
            <a:r>
              <a:rPr lang="en-US" dirty="0" smtClean="0"/>
              <a:t>Pest</a:t>
            </a:r>
            <a:endParaRPr lang="en-US" dirty="0"/>
          </a:p>
        </p:txBody>
      </p:sp>
      <p:grpSp>
        <p:nvGrpSpPr>
          <p:cNvPr id="4" name="Group 3"/>
          <p:cNvGrpSpPr>
            <a:grpSpLocks/>
          </p:cNvGrpSpPr>
          <p:nvPr/>
        </p:nvGrpSpPr>
        <p:grpSpPr bwMode="auto">
          <a:xfrm>
            <a:off x="914400" y="3425825"/>
            <a:ext cx="3433762" cy="3295650"/>
            <a:chOff x="449" y="2160"/>
            <a:chExt cx="2163" cy="2076"/>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9" y="2160"/>
              <a:ext cx="1039" cy="10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0" y="3200"/>
              <a:ext cx="1158" cy="10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76" y="2160"/>
              <a:ext cx="1136" cy="10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602" y="3198"/>
              <a:ext cx="993" cy="10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9"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48200" y="1884218"/>
            <a:ext cx="4100513" cy="274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346585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069 </a:t>
            </a:r>
            <a:r>
              <a:rPr lang="en-US" dirty="0" smtClean="0"/>
              <a:t>House </a:t>
            </a:r>
            <a:r>
              <a:rPr lang="en-US" dirty="0"/>
              <a:t>fly</a:t>
            </a:r>
          </a:p>
        </p:txBody>
      </p:sp>
      <p:sp>
        <p:nvSpPr>
          <p:cNvPr id="3" name="Content Placeholder 2"/>
          <p:cNvSpPr>
            <a:spLocks noGrp="1"/>
          </p:cNvSpPr>
          <p:nvPr>
            <p:ph idx="1"/>
          </p:nvPr>
        </p:nvSpPr>
        <p:spPr>
          <a:xfrm>
            <a:off x="990600" y="1524001"/>
            <a:ext cx="7125112" cy="1447800"/>
          </a:xfrm>
        </p:spPr>
        <p:txBody>
          <a:bodyPr>
            <a:normAutofit fontScale="92500" lnSpcReduction="10000"/>
          </a:bodyPr>
          <a:lstStyle/>
          <a:p>
            <a:r>
              <a:rPr lang="en-US" dirty="0" err="1" smtClean="0"/>
              <a:t>Diptera</a:t>
            </a:r>
            <a:endParaRPr lang="en-US" dirty="0" smtClean="0"/>
          </a:p>
          <a:p>
            <a:r>
              <a:rPr lang="en-US" dirty="0" err="1" smtClean="0"/>
              <a:t>Holometabolous</a:t>
            </a:r>
            <a:r>
              <a:rPr lang="en-US" dirty="0" smtClean="0"/>
              <a:t> </a:t>
            </a:r>
          </a:p>
          <a:p>
            <a:r>
              <a:rPr lang="en-US" dirty="0" smtClean="0"/>
              <a:t>Sponging </a:t>
            </a:r>
          </a:p>
          <a:p>
            <a:r>
              <a:rPr lang="en-US" dirty="0" smtClean="0"/>
              <a:t>Pest</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3124200"/>
            <a:ext cx="2212975" cy="317182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38600" y="1845469"/>
            <a:ext cx="4679950" cy="31670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143580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070 </a:t>
            </a:r>
            <a:r>
              <a:rPr lang="en-US" dirty="0" smtClean="0"/>
              <a:t>Ichneumon </a:t>
            </a:r>
            <a:r>
              <a:rPr lang="en-US" dirty="0"/>
              <a:t>wasp</a:t>
            </a:r>
          </a:p>
        </p:txBody>
      </p:sp>
      <p:sp>
        <p:nvSpPr>
          <p:cNvPr id="3" name="Content Placeholder 2"/>
          <p:cNvSpPr>
            <a:spLocks noGrp="1"/>
          </p:cNvSpPr>
          <p:nvPr>
            <p:ph idx="1"/>
          </p:nvPr>
        </p:nvSpPr>
        <p:spPr>
          <a:xfrm>
            <a:off x="1009443" y="1807361"/>
            <a:ext cx="7125112" cy="1774039"/>
          </a:xfrm>
        </p:spPr>
        <p:txBody>
          <a:bodyPr/>
          <a:lstStyle/>
          <a:p>
            <a:r>
              <a:rPr lang="en-US" dirty="0" smtClean="0"/>
              <a:t>Hymenoptera</a:t>
            </a:r>
          </a:p>
          <a:p>
            <a:r>
              <a:rPr lang="en-US" dirty="0" err="1" smtClean="0"/>
              <a:t>Holometabolous</a:t>
            </a:r>
            <a:r>
              <a:rPr lang="en-US" dirty="0" smtClean="0"/>
              <a:t> </a:t>
            </a:r>
          </a:p>
          <a:p>
            <a:r>
              <a:rPr lang="en-US" dirty="0" smtClean="0"/>
              <a:t>Chewing </a:t>
            </a:r>
          </a:p>
          <a:p>
            <a:r>
              <a:rPr lang="en-US" dirty="0" smtClean="0"/>
              <a:t>Beneficial</a:t>
            </a:r>
            <a:endParaRPr lang="en-US"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4038600"/>
            <a:ext cx="3162557" cy="2143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67200" y="2218026"/>
            <a:ext cx="3810000" cy="285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208827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071 Indian meal moth </a:t>
            </a:r>
            <a:br>
              <a:rPr lang="en-US" dirty="0"/>
            </a:br>
            <a:endParaRPr lang="en-US" dirty="0"/>
          </a:p>
        </p:txBody>
      </p:sp>
      <p:sp>
        <p:nvSpPr>
          <p:cNvPr id="3" name="Content Placeholder 2"/>
          <p:cNvSpPr>
            <a:spLocks noGrp="1"/>
          </p:cNvSpPr>
          <p:nvPr>
            <p:ph idx="1"/>
          </p:nvPr>
        </p:nvSpPr>
        <p:spPr>
          <a:xfrm>
            <a:off x="1009443" y="1807361"/>
            <a:ext cx="7125112" cy="1926439"/>
          </a:xfrm>
        </p:spPr>
        <p:txBody>
          <a:bodyPr/>
          <a:lstStyle/>
          <a:p>
            <a:r>
              <a:rPr lang="en-US" dirty="0" smtClean="0"/>
              <a:t>Lepidoptera </a:t>
            </a:r>
          </a:p>
          <a:p>
            <a:r>
              <a:rPr lang="en-US" dirty="0" err="1" smtClean="0"/>
              <a:t>Holometabolous</a:t>
            </a:r>
            <a:r>
              <a:rPr lang="en-US" dirty="0" smtClean="0"/>
              <a:t> </a:t>
            </a:r>
          </a:p>
          <a:p>
            <a:r>
              <a:rPr lang="en-US" dirty="0" smtClean="0"/>
              <a:t>Siphoning </a:t>
            </a:r>
          </a:p>
          <a:p>
            <a:r>
              <a:rPr lang="en-US" dirty="0" smtClean="0"/>
              <a:t>Pest</a:t>
            </a:r>
            <a:endParaRPr lang="en-US"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3886200"/>
            <a:ext cx="3750516" cy="2790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76800" y="2590800"/>
            <a:ext cx="2857500" cy="285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146747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072 </a:t>
            </a:r>
            <a:r>
              <a:rPr lang="en-US" dirty="0" smtClean="0"/>
              <a:t>Ironclad </a:t>
            </a:r>
            <a:r>
              <a:rPr lang="en-US" dirty="0"/>
              <a:t>beetle</a:t>
            </a:r>
          </a:p>
        </p:txBody>
      </p:sp>
      <p:sp>
        <p:nvSpPr>
          <p:cNvPr id="3" name="Content Placeholder 2"/>
          <p:cNvSpPr>
            <a:spLocks noGrp="1"/>
          </p:cNvSpPr>
          <p:nvPr>
            <p:ph idx="1"/>
          </p:nvPr>
        </p:nvSpPr>
        <p:spPr>
          <a:xfrm>
            <a:off x="1009443" y="1807361"/>
            <a:ext cx="7125112" cy="1926439"/>
          </a:xfrm>
        </p:spPr>
        <p:txBody>
          <a:bodyPr/>
          <a:lstStyle/>
          <a:p>
            <a:r>
              <a:rPr lang="en-US" dirty="0" err="1" smtClean="0"/>
              <a:t>Coleoptera</a:t>
            </a:r>
            <a:r>
              <a:rPr lang="en-US" dirty="0" smtClean="0"/>
              <a:t> </a:t>
            </a:r>
          </a:p>
          <a:p>
            <a:r>
              <a:rPr lang="en-US" dirty="0" err="1" smtClean="0"/>
              <a:t>Holometabolous</a:t>
            </a:r>
            <a:r>
              <a:rPr lang="en-US" dirty="0" smtClean="0"/>
              <a:t> </a:t>
            </a:r>
          </a:p>
          <a:p>
            <a:r>
              <a:rPr lang="en-US" dirty="0" smtClean="0"/>
              <a:t>Chewing </a:t>
            </a:r>
          </a:p>
          <a:p>
            <a:r>
              <a:rPr lang="en-US" dirty="0" smtClean="0"/>
              <a:t>Variable (Beneficial and Pest)</a:t>
            </a:r>
            <a:endParaRPr lang="en-U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4038600"/>
            <a:ext cx="3200400" cy="2400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37364" y="3602182"/>
            <a:ext cx="4263231" cy="312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611772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073 Jerusalem cricket</a:t>
            </a:r>
          </a:p>
        </p:txBody>
      </p:sp>
      <p:sp>
        <p:nvSpPr>
          <p:cNvPr id="3" name="Content Placeholder 2"/>
          <p:cNvSpPr>
            <a:spLocks noGrp="1"/>
          </p:cNvSpPr>
          <p:nvPr>
            <p:ph idx="1"/>
          </p:nvPr>
        </p:nvSpPr>
        <p:spPr>
          <a:xfrm>
            <a:off x="1009443" y="1807361"/>
            <a:ext cx="7125112" cy="2002639"/>
          </a:xfrm>
        </p:spPr>
        <p:txBody>
          <a:bodyPr/>
          <a:lstStyle/>
          <a:p>
            <a:r>
              <a:rPr lang="en-US" dirty="0" err="1" smtClean="0"/>
              <a:t>Orthoptera</a:t>
            </a:r>
            <a:r>
              <a:rPr lang="en-US" dirty="0" smtClean="0"/>
              <a:t> </a:t>
            </a:r>
          </a:p>
          <a:p>
            <a:r>
              <a:rPr lang="en-US" dirty="0" err="1" smtClean="0"/>
              <a:t>Hemimetabolous</a:t>
            </a:r>
            <a:r>
              <a:rPr lang="en-US" dirty="0" smtClean="0"/>
              <a:t> </a:t>
            </a:r>
          </a:p>
          <a:p>
            <a:r>
              <a:rPr lang="en-US" dirty="0" smtClean="0"/>
              <a:t>Chewing </a:t>
            </a:r>
          </a:p>
          <a:p>
            <a:r>
              <a:rPr lang="en-US" dirty="0" smtClean="0"/>
              <a:t>Variable</a:t>
            </a:r>
            <a:endParaRPr lang="en-US"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67200" y="1676400"/>
            <a:ext cx="4197927" cy="30959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90600" y="4267200"/>
            <a:ext cx="2552700" cy="1914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798920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002 </a:t>
            </a:r>
            <a:r>
              <a:rPr lang="en-US" dirty="0" err="1" smtClean="0"/>
              <a:t>Antlion</a:t>
            </a:r>
            <a:r>
              <a:rPr lang="en-US" dirty="0" smtClean="0"/>
              <a:t>  </a:t>
            </a:r>
            <a:endParaRPr lang="en-US" dirty="0"/>
          </a:p>
        </p:txBody>
      </p:sp>
      <p:sp>
        <p:nvSpPr>
          <p:cNvPr id="3" name="Content Placeholder 2"/>
          <p:cNvSpPr>
            <a:spLocks noGrp="1"/>
          </p:cNvSpPr>
          <p:nvPr>
            <p:ph idx="1"/>
          </p:nvPr>
        </p:nvSpPr>
        <p:spPr>
          <a:xfrm>
            <a:off x="1009443" y="1807361"/>
            <a:ext cx="7125112" cy="1774039"/>
          </a:xfrm>
        </p:spPr>
        <p:txBody>
          <a:bodyPr/>
          <a:lstStyle/>
          <a:p>
            <a:r>
              <a:rPr lang="en-US" dirty="0" err="1"/>
              <a:t>Neuroptera</a:t>
            </a:r>
            <a:r>
              <a:rPr lang="en-US" dirty="0"/>
              <a:t> </a:t>
            </a:r>
            <a:endParaRPr lang="en-US" dirty="0" smtClean="0"/>
          </a:p>
          <a:p>
            <a:r>
              <a:rPr lang="en-US" dirty="0" err="1" smtClean="0"/>
              <a:t>Holometabolous</a:t>
            </a:r>
            <a:r>
              <a:rPr lang="en-US" dirty="0" smtClean="0"/>
              <a:t> </a:t>
            </a:r>
          </a:p>
          <a:p>
            <a:r>
              <a:rPr lang="en-US" dirty="0" smtClean="0"/>
              <a:t>Chewing </a:t>
            </a:r>
            <a:r>
              <a:rPr lang="en-US" dirty="0" err="1" smtClean="0"/>
              <a:t>outhpart</a:t>
            </a:r>
            <a:endParaRPr lang="en-US" dirty="0" smtClean="0"/>
          </a:p>
          <a:p>
            <a:r>
              <a:rPr lang="en-US" dirty="0" smtClean="0"/>
              <a:t>Beneficial</a:t>
            </a:r>
            <a:endParaRPr lang="en-US" dirty="0"/>
          </a:p>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24400" y="498330"/>
            <a:ext cx="3283576" cy="2376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62200" y="3429000"/>
            <a:ext cx="4429125" cy="2819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877272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074 </a:t>
            </a:r>
            <a:r>
              <a:rPr lang="en-US" dirty="0" smtClean="0"/>
              <a:t>Jumping </a:t>
            </a:r>
            <a:r>
              <a:rPr lang="en-US" dirty="0"/>
              <a:t>spider</a:t>
            </a:r>
          </a:p>
        </p:txBody>
      </p:sp>
      <p:sp>
        <p:nvSpPr>
          <p:cNvPr id="3" name="Content Placeholder 2"/>
          <p:cNvSpPr>
            <a:spLocks noGrp="1"/>
          </p:cNvSpPr>
          <p:nvPr>
            <p:ph idx="1"/>
          </p:nvPr>
        </p:nvSpPr>
        <p:spPr>
          <a:xfrm>
            <a:off x="1009443" y="1807361"/>
            <a:ext cx="7125112" cy="1393039"/>
          </a:xfrm>
        </p:spPr>
        <p:txBody>
          <a:bodyPr/>
          <a:lstStyle/>
          <a:p>
            <a:r>
              <a:rPr lang="en-US" dirty="0" smtClean="0"/>
              <a:t>Bon-insect </a:t>
            </a:r>
          </a:p>
          <a:p>
            <a:r>
              <a:rPr lang="en-US" dirty="0" smtClean="0"/>
              <a:t>Beneficial</a:t>
            </a:r>
            <a:endParaRPr lang="en-US" dirty="0"/>
          </a:p>
          <a:p>
            <a:endParaRPr lang="en-US"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3352800"/>
            <a:ext cx="3609975" cy="29036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29200" y="2895600"/>
            <a:ext cx="3143250" cy="277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5562600" y="1600200"/>
            <a:ext cx="2286000" cy="369332"/>
          </a:xfrm>
          <a:prstGeom prst="rect">
            <a:avLst/>
          </a:prstGeom>
          <a:noFill/>
        </p:spPr>
        <p:txBody>
          <a:bodyPr wrap="square" rtlCol="0">
            <a:spAutoFit/>
          </a:bodyPr>
          <a:lstStyle/>
          <a:p>
            <a:r>
              <a:rPr lang="en-US" dirty="0" smtClean="0"/>
              <a:t>Look for the eyes</a:t>
            </a:r>
            <a:endParaRPr lang="en-US" dirty="0"/>
          </a:p>
        </p:txBody>
      </p:sp>
    </p:spTree>
    <p:extLst>
      <p:ext uri="{BB962C8B-B14F-4D97-AF65-F5344CB8AC3E}">
        <p14:creationId xmlns:p14="http://schemas.microsoft.com/office/powerpoint/2010/main" xmlns="" val="26294387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075 </a:t>
            </a:r>
            <a:r>
              <a:rPr lang="en-US" dirty="0" smtClean="0"/>
              <a:t>Katydid</a:t>
            </a:r>
            <a:endParaRPr lang="en-US" dirty="0"/>
          </a:p>
        </p:txBody>
      </p:sp>
      <p:sp>
        <p:nvSpPr>
          <p:cNvPr id="3" name="Content Placeholder 2"/>
          <p:cNvSpPr>
            <a:spLocks noGrp="1"/>
          </p:cNvSpPr>
          <p:nvPr>
            <p:ph idx="1"/>
          </p:nvPr>
        </p:nvSpPr>
        <p:spPr>
          <a:xfrm>
            <a:off x="1009443" y="1807361"/>
            <a:ext cx="7125112" cy="1621639"/>
          </a:xfrm>
        </p:spPr>
        <p:txBody>
          <a:bodyPr>
            <a:normAutofit lnSpcReduction="10000"/>
          </a:bodyPr>
          <a:lstStyle/>
          <a:p>
            <a:r>
              <a:rPr lang="en-US" dirty="0" err="1" smtClean="0"/>
              <a:t>Orthoptera</a:t>
            </a:r>
            <a:r>
              <a:rPr lang="en-US" dirty="0" smtClean="0"/>
              <a:t> </a:t>
            </a:r>
          </a:p>
          <a:p>
            <a:r>
              <a:rPr lang="en-US" dirty="0" err="1" smtClean="0"/>
              <a:t>Hemimetabolous</a:t>
            </a:r>
            <a:r>
              <a:rPr lang="en-US" dirty="0" smtClean="0"/>
              <a:t> </a:t>
            </a:r>
          </a:p>
          <a:p>
            <a:r>
              <a:rPr lang="en-US" dirty="0"/>
              <a:t>C</a:t>
            </a:r>
            <a:r>
              <a:rPr lang="en-US" dirty="0" smtClean="0"/>
              <a:t>hewing </a:t>
            </a:r>
          </a:p>
          <a:p>
            <a:r>
              <a:rPr lang="en-US" dirty="0"/>
              <a:t>V</a:t>
            </a:r>
            <a:r>
              <a:rPr lang="en-US" dirty="0" smtClean="0"/>
              <a:t>ariable</a:t>
            </a:r>
            <a:endParaRPr lang="en-US" dirty="0"/>
          </a:p>
          <a:p>
            <a:endParaRPr lang="en-US"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3463636"/>
            <a:ext cx="4762500" cy="300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descr="katydid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43400" y="584200"/>
            <a:ext cx="4267200" cy="284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83448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7125113" cy="924475"/>
          </a:xfrm>
        </p:spPr>
        <p:txBody>
          <a:bodyPr/>
          <a:lstStyle/>
          <a:p>
            <a:r>
              <a:rPr lang="en-US" dirty="0"/>
              <a:t>076 </a:t>
            </a:r>
            <a:r>
              <a:rPr lang="en-US" dirty="0" smtClean="0"/>
              <a:t>Lace </a:t>
            </a:r>
            <a:r>
              <a:rPr lang="en-US" dirty="0"/>
              <a:t>bug</a:t>
            </a:r>
          </a:p>
        </p:txBody>
      </p:sp>
      <p:sp>
        <p:nvSpPr>
          <p:cNvPr id="3" name="Content Placeholder 2"/>
          <p:cNvSpPr>
            <a:spLocks noGrp="1"/>
          </p:cNvSpPr>
          <p:nvPr>
            <p:ph idx="1"/>
          </p:nvPr>
        </p:nvSpPr>
        <p:spPr>
          <a:xfrm>
            <a:off x="1009443" y="1807361"/>
            <a:ext cx="7125112" cy="1545439"/>
          </a:xfrm>
        </p:spPr>
        <p:txBody>
          <a:bodyPr>
            <a:normAutofit lnSpcReduction="10000"/>
          </a:bodyPr>
          <a:lstStyle/>
          <a:p>
            <a:r>
              <a:rPr lang="en-US" dirty="0" err="1" smtClean="0"/>
              <a:t>Hemiptera</a:t>
            </a:r>
            <a:r>
              <a:rPr lang="en-US" dirty="0" smtClean="0"/>
              <a:t> </a:t>
            </a:r>
          </a:p>
          <a:p>
            <a:r>
              <a:rPr lang="en-US" dirty="0" err="1" smtClean="0"/>
              <a:t>Hemimetabolous</a:t>
            </a:r>
            <a:r>
              <a:rPr lang="en-US" dirty="0" smtClean="0"/>
              <a:t> </a:t>
            </a:r>
          </a:p>
          <a:p>
            <a:r>
              <a:rPr lang="en-US" dirty="0" smtClean="0"/>
              <a:t>Piercing-sucking </a:t>
            </a:r>
          </a:p>
          <a:p>
            <a:r>
              <a:rPr lang="en-US" dirty="0" smtClean="0"/>
              <a:t>Pest</a:t>
            </a:r>
            <a:endParaRPr lang="en-US"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8927" y="3810000"/>
            <a:ext cx="3810000" cy="282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19600" y="1314881"/>
            <a:ext cx="4149090" cy="282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131815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077 </a:t>
            </a:r>
            <a:r>
              <a:rPr lang="en-US" dirty="0" smtClean="0"/>
              <a:t>Lacewing </a:t>
            </a:r>
            <a:r>
              <a:rPr lang="en-US" dirty="0"/>
              <a:t>larva</a:t>
            </a:r>
          </a:p>
        </p:txBody>
      </p:sp>
      <p:sp>
        <p:nvSpPr>
          <p:cNvPr id="3" name="Content Placeholder 2"/>
          <p:cNvSpPr>
            <a:spLocks noGrp="1"/>
          </p:cNvSpPr>
          <p:nvPr>
            <p:ph idx="1"/>
          </p:nvPr>
        </p:nvSpPr>
        <p:spPr>
          <a:xfrm>
            <a:off x="1009443" y="1807361"/>
            <a:ext cx="7125112" cy="1926439"/>
          </a:xfrm>
        </p:spPr>
        <p:txBody>
          <a:bodyPr/>
          <a:lstStyle/>
          <a:p>
            <a:r>
              <a:rPr lang="en-US" dirty="0" err="1" smtClean="0"/>
              <a:t>Neuroptera</a:t>
            </a:r>
            <a:r>
              <a:rPr lang="en-US" dirty="0" smtClean="0"/>
              <a:t> </a:t>
            </a:r>
          </a:p>
          <a:p>
            <a:r>
              <a:rPr lang="en-US" dirty="0" err="1" smtClean="0"/>
              <a:t>Holometabolous</a:t>
            </a:r>
            <a:r>
              <a:rPr lang="en-US" dirty="0" smtClean="0"/>
              <a:t> </a:t>
            </a:r>
          </a:p>
          <a:p>
            <a:r>
              <a:rPr lang="en-US" dirty="0" smtClean="0"/>
              <a:t>Chewing </a:t>
            </a:r>
          </a:p>
          <a:p>
            <a:r>
              <a:rPr lang="en-US" dirty="0" smtClean="0"/>
              <a:t>Beneficial</a:t>
            </a:r>
            <a:endParaRPr lang="en-US" dirty="0"/>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0999" y="3429000"/>
            <a:ext cx="3555423" cy="274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0" y="1676400"/>
            <a:ext cx="5102225" cy="2487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659848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078 </a:t>
            </a:r>
            <a:r>
              <a:rPr lang="en-US" dirty="0" smtClean="0"/>
              <a:t>Ladybird </a:t>
            </a:r>
            <a:r>
              <a:rPr lang="en-US" dirty="0"/>
              <a:t>beetle</a:t>
            </a:r>
          </a:p>
        </p:txBody>
      </p:sp>
      <p:sp>
        <p:nvSpPr>
          <p:cNvPr id="3" name="Content Placeholder 2"/>
          <p:cNvSpPr>
            <a:spLocks noGrp="1"/>
          </p:cNvSpPr>
          <p:nvPr>
            <p:ph idx="1"/>
          </p:nvPr>
        </p:nvSpPr>
        <p:spPr>
          <a:xfrm>
            <a:off x="1009443" y="1807361"/>
            <a:ext cx="7125112" cy="1469239"/>
          </a:xfrm>
        </p:spPr>
        <p:txBody>
          <a:bodyPr>
            <a:normAutofit fontScale="92500" lnSpcReduction="10000"/>
          </a:bodyPr>
          <a:lstStyle/>
          <a:p>
            <a:r>
              <a:rPr lang="en-US" dirty="0" err="1" smtClean="0"/>
              <a:t>Coleoptera</a:t>
            </a:r>
            <a:endParaRPr lang="en-US" dirty="0" smtClean="0"/>
          </a:p>
          <a:p>
            <a:r>
              <a:rPr lang="en-US" dirty="0" err="1" smtClean="0"/>
              <a:t>Holometabolous</a:t>
            </a:r>
            <a:r>
              <a:rPr lang="en-US" dirty="0" smtClean="0"/>
              <a:t> </a:t>
            </a:r>
          </a:p>
          <a:p>
            <a:r>
              <a:rPr lang="en-US" dirty="0" smtClean="0"/>
              <a:t>Chewing </a:t>
            </a:r>
          </a:p>
          <a:p>
            <a:r>
              <a:rPr lang="en-US" dirty="0" smtClean="0"/>
              <a:t>Beneficial</a:t>
            </a:r>
            <a:endParaRPr lang="en-US" dirty="0"/>
          </a:p>
        </p:txBody>
      </p:sp>
      <p:pic>
        <p:nvPicPr>
          <p:cNvPr id="4"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3657600"/>
            <a:ext cx="2614613" cy="2760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71900" y="3581400"/>
            <a:ext cx="4648200" cy="2944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8144655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079 </a:t>
            </a:r>
            <a:r>
              <a:rPr lang="en-US" dirty="0" smtClean="0"/>
              <a:t>Ladybird </a:t>
            </a:r>
            <a:r>
              <a:rPr lang="en-US" dirty="0"/>
              <a:t>beetle larva</a:t>
            </a:r>
          </a:p>
        </p:txBody>
      </p:sp>
      <p:sp>
        <p:nvSpPr>
          <p:cNvPr id="3" name="Content Placeholder 2"/>
          <p:cNvSpPr>
            <a:spLocks noGrp="1"/>
          </p:cNvSpPr>
          <p:nvPr>
            <p:ph idx="1"/>
          </p:nvPr>
        </p:nvSpPr>
        <p:spPr>
          <a:xfrm>
            <a:off x="1009443" y="1807361"/>
            <a:ext cx="7125112" cy="1697839"/>
          </a:xfrm>
        </p:spPr>
        <p:txBody>
          <a:bodyPr/>
          <a:lstStyle/>
          <a:p>
            <a:r>
              <a:rPr lang="en-US" dirty="0" err="1" smtClean="0"/>
              <a:t>Coleoptera</a:t>
            </a:r>
            <a:r>
              <a:rPr lang="en-US" dirty="0" smtClean="0"/>
              <a:t> </a:t>
            </a:r>
          </a:p>
          <a:p>
            <a:r>
              <a:rPr lang="en-US" dirty="0" err="1" smtClean="0"/>
              <a:t>Holometabolous</a:t>
            </a:r>
            <a:r>
              <a:rPr lang="en-US" dirty="0" smtClean="0"/>
              <a:t> </a:t>
            </a:r>
          </a:p>
          <a:p>
            <a:r>
              <a:rPr lang="en-US" dirty="0" smtClean="0"/>
              <a:t>Chewing </a:t>
            </a:r>
          </a:p>
          <a:p>
            <a:r>
              <a:rPr lang="en-US" dirty="0" smtClean="0"/>
              <a:t>Beneficial</a:t>
            </a:r>
            <a:endParaRPr lang="en-US"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3581400"/>
            <a:ext cx="3943350"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8200" y="1524000"/>
            <a:ext cx="4267200" cy="299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22952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080 </a:t>
            </a:r>
            <a:r>
              <a:rPr lang="en-US" dirty="0" smtClean="0"/>
              <a:t>Leaf-footed </a:t>
            </a:r>
            <a:r>
              <a:rPr lang="en-US" dirty="0"/>
              <a:t>bug</a:t>
            </a:r>
          </a:p>
        </p:txBody>
      </p:sp>
      <p:sp>
        <p:nvSpPr>
          <p:cNvPr id="3" name="Content Placeholder 2"/>
          <p:cNvSpPr>
            <a:spLocks noGrp="1"/>
          </p:cNvSpPr>
          <p:nvPr>
            <p:ph idx="1"/>
          </p:nvPr>
        </p:nvSpPr>
        <p:spPr>
          <a:xfrm>
            <a:off x="1009443" y="1807361"/>
            <a:ext cx="7125112" cy="1850239"/>
          </a:xfrm>
        </p:spPr>
        <p:txBody>
          <a:bodyPr/>
          <a:lstStyle/>
          <a:p>
            <a:r>
              <a:rPr lang="en-US" dirty="0" err="1" smtClean="0"/>
              <a:t>Hemiptera</a:t>
            </a:r>
            <a:r>
              <a:rPr lang="en-US" dirty="0" smtClean="0"/>
              <a:t> </a:t>
            </a:r>
          </a:p>
          <a:p>
            <a:r>
              <a:rPr lang="en-US" dirty="0" err="1" smtClean="0"/>
              <a:t>Hemimetabolous</a:t>
            </a:r>
            <a:endParaRPr lang="en-US" dirty="0" smtClean="0"/>
          </a:p>
          <a:p>
            <a:r>
              <a:rPr lang="en-US" dirty="0" smtClean="0"/>
              <a:t>Piercing-sucking </a:t>
            </a:r>
          </a:p>
          <a:p>
            <a:r>
              <a:rPr lang="en-US" dirty="0" smtClean="0"/>
              <a:t>Pest</a:t>
            </a:r>
            <a:endParaRPr lang="en-US"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3581400"/>
            <a:ext cx="3886200" cy="3078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73638" y="3600450"/>
            <a:ext cx="3179762" cy="300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6243697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081 </a:t>
            </a:r>
            <a:r>
              <a:rPr lang="en-US" dirty="0" smtClean="0"/>
              <a:t>Leafhopper</a:t>
            </a:r>
            <a:endParaRPr lang="en-US" dirty="0"/>
          </a:p>
        </p:txBody>
      </p:sp>
      <p:sp>
        <p:nvSpPr>
          <p:cNvPr id="3" name="Content Placeholder 2"/>
          <p:cNvSpPr>
            <a:spLocks noGrp="1"/>
          </p:cNvSpPr>
          <p:nvPr>
            <p:ph idx="1"/>
          </p:nvPr>
        </p:nvSpPr>
        <p:spPr>
          <a:xfrm>
            <a:off x="1009443" y="1807361"/>
            <a:ext cx="7125112" cy="1850239"/>
          </a:xfrm>
        </p:spPr>
        <p:txBody>
          <a:bodyPr/>
          <a:lstStyle/>
          <a:p>
            <a:r>
              <a:rPr lang="en-US" dirty="0" err="1" smtClean="0"/>
              <a:t>Hemiptera</a:t>
            </a:r>
            <a:r>
              <a:rPr lang="en-US" dirty="0" smtClean="0"/>
              <a:t> </a:t>
            </a:r>
          </a:p>
          <a:p>
            <a:r>
              <a:rPr lang="en-US" dirty="0" err="1" smtClean="0"/>
              <a:t>Hemimetabolous</a:t>
            </a:r>
            <a:r>
              <a:rPr lang="en-US" dirty="0" smtClean="0"/>
              <a:t> </a:t>
            </a:r>
          </a:p>
          <a:p>
            <a:r>
              <a:rPr lang="en-US" dirty="0" smtClean="0"/>
              <a:t>Piercing-sucking </a:t>
            </a:r>
          </a:p>
          <a:p>
            <a:r>
              <a:rPr lang="en-US" dirty="0" smtClean="0"/>
              <a:t>Pest</a:t>
            </a:r>
            <a:endParaRPr lang="en-US"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14800" y="2023082"/>
            <a:ext cx="4368800" cy="3276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 y="4185552"/>
            <a:ext cx="3048000" cy="22836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5060735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3" y="609600"/>
            <a:ext cx="7125113" cy="924475"/>
          </a:xfrm>
        </p:spPr>
        <p:txBody>
          <a:bodyPr/>
          <a:lstStyle/>
          <a:p>
            <a:r>
              <a:rPr lang="en-US" dirty="0"/>
              <a:t>082 </a:t>
            </a:r>
            <a:r>
              <a:rPr lang="en-US" dirty="0" err="1" smtClean="0"/>
              <a:t>Longhorned</a:t>
            </a:r>
            <a:r>
              <a:rPr lang="en-US" dirty="0" smtClean="0"/>
              <a:t> </a:t>
            </a:r>
            <a:r>
              <a:rPr lang="en-US" dirty="0"/>
              <a:t>beetle</a:t>
            </a:r>
          </a:p>
        </p:txBody>
      </p:sp>
      <p:sp>
        <p:nvSpPr>
          <p:cNvPr id="3" name="Content Placeholder 2"/>
          <p:cNvSpPr>
            <a:spLocks noGrp="1"/>
          </p:cNvSpPr>
          <p:nvPr>
            <p:ph idx="1"/>
          </p:nvPr>
        </p:nvSpPr>
        <p:spPr>
          <a:xfrm>
            <a:off x="1009443" y="1807361"/>
            <a:ext cx="7125112" cy="1850239"/>
          </a:xfrm>
        </p:spPr>
        <p:txBody>
          <a:bodyPr/>
          <a:lstStyle/>
          <a:p>
            <a:r>
              <a:rPr lang="en-US" dirty="0" err="1" smtClean="0"/>
              <a:t>Coleoptera</a:t>
            </a:r>
            <a:r>
              <a:rPr lang="en-US" dirty="0" smtClean="0"/>
              <a:t> </a:t>
            </a:r>
          </a:p>
          <a:p>
            <a:r>
              <a:rPr lang="en-US" dirty="0" err="1" smtClean="0"/>
              <a:t>Holometabolous</a:t>
            </a:r>
            <a:r>
              <a:rPr lang="en-US" dirty="0" smtClean="0"/>
              <a:t> </a:t>
            </a:r>
          </a:p>
          <a:p>
            <a:r>
              <a:rPr lang="en-US" dirty="0" smtClean="0"/>
              <a:t>Chewing </a:t>
            </a:r>
          </a:p>
          <a:p>
            <a:r>
              <a:rPr lang="en-US" dirty="0" smtClean="0"/>
              <a:t>Pest</a:t>
            </a:r>
            <a:endParaRPr lang="en-US" dirty="0"/>
          </a:p>
        </p:txBody>
      </p:sp>
      <p:pic>
        <p:nvPicPr>
          <p:cNvPr id="4" name="Picture 11" descr="locust borer, Cerambycidae: Megacyllene robiniae (Forster)">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7175" y="3540702"/>
            <a:ext cx="21336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5" descr="longhorn beetle, Cerambycidae: Oberea oculata Linnaeus">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81263" y="3581400"/>
            <a:ext cx="2090737"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7" descr="Timberman, Cerambycidae: Acanthocinus aedilis Linnaeus">
            <a:hlinkClick r:id="rId6"/>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648200" y="3581400"/>
            <a:ext cx="20748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9" descr="Ergates faber, Cerambycidae: Ergates faber Linnaeus">
            <a:hlinkClick r:id="rId8"/>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858000" y="3581400"/>
            <a:ext cx="20748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173808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083 </a:t>
            </a:r>
            <a:r>
              <a:rPr lang="en-US" dirty="0" smtClean="0"/>
              <a:t>Luna </a:t>
            </a:r>
            <a:r>
              <a:rPr lang="en-US" dirty="0"/>
              <a:t>moth</a:t>
            </a:r>
          </a:p>
        </p:txBody>
      </p:sp>
      <p:sp>
        <p:nvSpPr>
          <p:cNvPr id="3" name="Content Placeholder 2"/>
          <p:cNvSpPr>
            <a:spLocks noGrp="1"/>
          </p:cNvSpPr>
          <p:nvPr>
            <p:ph idx="1"/>
          </p:nvPr>
        </p:nvSpPr>
        <p:spPr>
          <a:xfrm>
            <a:off x="1009443" y="1807361"/>
            <a:ext cx="7125112" cy="1850239"/>
          </a:xfrm>
        </p:spPr>
        <p:txBody>
          <a:bodyPr/>
          <a:lstStyle/>
          <a:p>
            <a:r>
              <a:rPr lang="en-US" dirty="0" smtClean="0"/>
              <a:t>Lepidoptera </a:t>
            </a:r>
          </a:p>
          <a:p>
            <a:r>
              <a:rPr lang="en-US" dirty="0" err="1" smtClean="0"/>
              <a:t>Holometabolous</a:t>
            </a:r>
            <a:r>
              <a:rPr lang="en-US" dirty="0" smtClean="0"/>
              <a:t> </a:t>
            </a:r>
          </a:p>
          <a:p>
            <a:r>
              <a:rPr lang="en-US" dirty="0" smtClean="0"/>
              <a:t>Siphoning </a:t>
            </a:r>
          </a:p>
          <a:p>
            <a:r>
              <a:rPr lang="en-US" dirty="0" smtClean="0"/>
              <a:t>Beneficial</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3621088"/>
            <a:ext cx="3200400" cy="31616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00600" y="1143000"/>
            <a:ext cx="4092575" cy="3308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33912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003 </a:t>
            </a:r>
            <a:r>
              <a:rPr lang="en-US" dirty="0" err="1" smtClean="0"/>
              <a:t>Antlion</a:t>
            </a:r>
            <a:r>
              <a:rPr lang="en-US" dirty="0" smtClean="0"/>
              <a:t> Larvae </a:t>
            </a:r>
            <a:endParaRPr lang="en-US" dirty="0"/>
          </a:p>
        </p:txBody>
      </p:sp>
      <p:sp>
        <p:nvSpPr>
          <p:cNvPr id="3" name="Content Placeholder 2"/>
          <p:cNvSpPr>
            <a:spLocks noGrp="1"/>
          </p:cNvSpPr>
          <p:nvPr>
            <p:ph idx="1"/>
          </p:nvPr>
        </p:nvSpPr>
        <p:spPr>
          <a:xfrm>
            <a:off x="1009443" y="1807361"/>
            <a:ext cx="7125112" cy="1774039"/>
          </a:xfrm>
        </p:spPr>
        <p:txBody>
          <a:bodyPr/>
          <a:lstStyle/>
          <a:p>
            <a:r>
              <a:rPr lang="en-US" dirty="0" err="1"/>
              <a:t>Neuroptera</a:t>
            </a:r>
            <a:r>
              <a:rPr lang="en-US" dirty="0"/>
              <a:t> </a:t>
            </a:r>
            <a:endParaRPr lang="en-US" dirty="0" smtClean="0"/>
          </a:p>
          <a:p>
            <a:r>
              <a:rPr lang="en-US" dirty="0" err="1" smtClean="0"/>
              <a:t>Holometabolous</a:t>
            </a:r>
            <a:r>
              <a:rPr lang="en-US" dirty="0" smtClean="0"/>
              <a:t> </a:t>
            </a:r>
          </a:p>
          <a:p>
            <a:r>
              <a:rPr lang="en-US" dirty="0" smtClean="0"/>
              <a:t>Chewing </a:t>
            </a:r>
            <a:r>
              <a:rPr lang="en-US" dirty="0" err="1" smtClean="0"/>
              <a:t>outhpart</a:t>
            </a:r>
            <a:endParaRPr lang="en-US" dirty="0" smtClean="0"/>
          </a:p>
          <a:p>
            <a:r>
              <a:rPr lang="en-US" dirty="0" smtClean="0"/>
              <a:t>Beneficial</a:t>
            </a:r>
            <a:endParaRPr lang="en-US" dirty="0"/>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29000" y="2895600"/>
            <a:ext cx="5214938" cy="3575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875296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084 </a:t>
            </a:r>
            <a:r>
              <a:rPr lang="en-US" dirty="0" err="1" smtClean="0"/>
              <a:t>Mantidfly</a:t>
            </a:r>
            <a:endParaRPr lang="en-US" dirty="0"/>
          </a:p>
        </p:txBody>
      </p:sp>
      <p:sp>
        <p:nvSpPr>
          <p:cNvPr id="3" name="Content Placeholder 2"/>
          <p:cNvSpPr>
            <a:spLocks noGrp="1"/>
          </p:cNvSpPr>
          <p:nvPr>
            <p:ph idx="1"/>
          </p:nvPr>
        </p:nvSpPr>
        <p:spPr>
          <a:xfrm>
            <a:off x="1009443" y="1807361"/>
            <a:ext cx="7125112" cy="1697839"/>
          </a:xfrm>
        </p:spPr>
        <p:txBody>
          <a:bodyPr>
            <a:normAutofit/>
          </a:bodyPr>
          <a:lstStyle/>
          <a:p>
            <a:r>
              <a:rPr lang="en-US" dirty="0" err="1" smtClean="0"/>
              <a:t>Neuroptera</a:t>
            </a:r>
            <a:r>
              <a:rPr lang="en-US" dirty="0" smtClean="0"/>
              <a:t> </a:t>
            </a:r>
          </a:p>
          <a:p>
            <a:r>
              <a:rPr lang="en-US" dirty="0" err="1"/>
              <a:t>H</a:t>
            </a:r>
            <a:r>
              <a:rPr lang="en-US" dirty="0" err="1" smtClean="0"/>
              <a:t>olometabolous</a:t>
            </a:r>
            <a:r>
              <a:rPr lang="en-US" dirty="0" smtClean="0"/>
              <a:t> </a:t>
            </a:r>
          </a:p>
          <a:p>
            <a:r>
              <a:rPr lang="en-US" dirty="0"/>
              <a:t>C</a:t>
            </a:r>
            <a:r>
              <a:rPr lang="en-US" dirty="0" smtClean="0"/>
              <a:t>hewing </a:t>
            </a:r>
          </a:p>
          <a:p>
            <a:r>
              <a:rPr lang="en-US" dirty="0" smtClean="0"/>
              <a:t>Beneficial</a:t>
            </a:r>
            <a:endParaRPr lang="en-US"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3886200"/>
            <a:ext cx="3498045" cy="2633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12445" y="1676400"/>
            <a:ext cx="3777155" cy="2628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9297850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085 May beetle</a:t>
            </a:r>
          </a:p>
        </p:txBody>
      </p:sp>
      <p:sp>
        <p:nvSpPr>
          <p:cNvPr id="3" name="Content Placeholder 2"/>
          <p:cNvSpPr>
            <a:spLocks noGrp="1"/>
          </p:cNvSpPr>
          <p:nvPr>
            <p:ph idx="1"/>
          </p:nvPr>
        </p:nvSpPr>
        <p:spPr>
          <a:xfrm>
            <a:off x="1009443" y="1807361"/>
            <a:ext cx="7125112" cy="1621639"/>
          </a:xfrm>
        </p:spPr>
        <p:txBody>
          <a:bodyPr/>
          <a:lstStyle/>
          <a:p>
            <a:r>
              <a:rPr lang="en-US" dirty="0" err="1" smtClean="0"/>
              <a:t>Coleoptera</a:t>
            </a:r>
            <a:r>
              <a:rPr lang="en-US" dirty="0" smtClean="0"/>
              <a:t> </a:t>
            </a:r>
          </a:p>
          <a:p>
            <a:r>
              <a:rPr lang="en-US" dirty="0" err="1" smtClean="0"/>
              <a:t>Holometabolous</a:t>
            </a:r>
            <a:r>
              <a:rPr lang="en-US" dirty="0" smtClean="0"/>
              <a:t> </a:t>
            </a:r>
          </a:p>
          <a:p>
            <a:r>
              <a:rPr lang="en-US" dirty="0" smtClean="0"/>
              <a:t>Chewing </a:t>
            </a:r>
          </a:p>
          <a:p>
            <a:r>
              <a:rPr lang="en-US" dirty="0" smtClean="0"/>
              <a:t>Pest</a:t>
            </a:r>
            <a:endParaRPr lang="en-US" dirty="0"/>
          </a:p>
        </p:txBody>
      </p:sp>
      <p:pic>
        <p:nvPicPr>
          <p:cNvPr id="4" name="Picture 7" descr="June_beetle_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1150" y="3581400"/>
            <a:ext cx="4279900" cy="308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7" descr="IS0027_1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62500" y="3522663"/>
            <a:ext cx="4038600" cy="321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9961617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086 </a:t>
            </a:r>
            <a:r>
              <a:rPr lang="en-US" dirty="0" smtClean="0"/>
              <a:t>Mayfly</a:t>
            </a:r>
            <a:endParaRPr lang="en-US" dirty="0"/>
          </a:p>
        </p:txBody>
      </p:sp>
      <p:sp>
        <p:nvSpPr>
          <p:cNvPr id="3" name="Content Placeholder 2"/>
          <p:cNvSpPr>
            <a:spLocks noGrp="1"/>
          </p:cNvSpPr>
          <p:nvPr>
            <p:ph idx="1"/>
          </p:nvPr>
        </p:nvSpPr>
        <p:spPr>
          <a:xfrm>
            <a:off x="1009443" y="1807361"/>
            <a:ext cx="7125112" cy="1621639"/>
          </a:xfrm>
        </p:spPr>
        <p:txBody>
          <a:bodyPr/>
          <a:lstStyle/>
          <a:p>
            <a:r>
              <a:rPr lang="en-US" dirty="0" err="1" smtClean="0"/>
              <a:t>Ephemeroptera</a:t>
            </a:r>
            <a:r>
              <a:rPr lang="en-US" dirty="0" smtClean="0"/>
              <a:t> </a:t>
            </a:r>
          </a:p>
          <a:p>
            <a:r>
              <a:rPr lang="en-US" dirty="0" err="1" smtClean="0"/>
              <a:t>Hemimetabolous</a:t>
            </a:r>
            <a:r>
              <a:rPr lang="en-US" dirty="0" smtClean="0"/>
              <a:t> </a:t>
            </a:r>
          </a:p>
          <a:p>
            <a:r>
              <a:rPr lang="en-US" dirty="0" smtClean="0"/>
              <a:t>Vestigial </a:t>
            </a:r>
          </a:p>
          <a:p>
            <a:r>
              <a:rPr lang="en-US" dirty="0" smtClean="0"/>
              <a:t>beneficial</a:t>
            </a:r>
            <a:endParaRPr lang="en-US" dirty="0"/>
          </a:p>
        </p:txBody>
      </p:sp>
      <p:pic>
        <p:nvPicPr>
          <p:cNvPr id="4" name="Picture 3" descr="Mayfl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3609109"/>
            <a:ext cx="4362450" cy="290512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l="8080"/>
          <a:stretch>
            <a:fillRect/>
          </a:stretch>
        </p:blipFill>
        <p:spPr bwMode="auto">
          <a:xfrm>
            <a:off x="4743449" y="3643745"/>
            <a:ext cx="4162425" cy="290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5681661" y="3200400"/>
            <a:ext cx="2286000" cy="369332"/>
          </a:xfrm>
          <a:prstGeom prst="rect">
            <a:avLst/>
          </a:prstGeom>
          <a:noFill/>
        </p:spPr>
        <p:txBody>
          <a:bodyPr wrap="square" rtlCol="0">
            <a:spAutoFit/>
          </a:bodyPr>
          <a:lstStyle/>
          <a:p>
            <a:r>
              <a:rPr lang="en-US" dirty="0" smtClean="0"/>
              <a:t>IN glass vial</a:t>
            </a:r>
            <a:endParaRPr lang="en-US" dirty="0"/>
          </a:p>
        </p:txBody>
      </p:sp>
    </p:spTree>
    <p:extLst>
      <p:ext uri="{BB962C8B-B14F-4D97-AF65-F5344CB8AC3E}">
        <p14:creationId xmlns:p14="http://schemas.microsoft.com/office/powerpoint/2010/main" xmlns="" val="211498723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087 </a:t>
            </a:r>
            <a:r>
              <a:rPr lang="en-US" dirty="0" err="1" smtClean="0"/>
              <a:t>Mealybug</a:t>
            </a:r>
            <a:endParaRPr lang="en-US" dirty="0"/>
          </a:p>
        </p:txBody>
      </p:sp>
      <p:sp>
        <p:nvSpPr>
          <p:cNvPr id="3" name="Content Placeholder 2"/>
          <p:cNvSpPr>
            <a:spLocks noGrp="1"/>
          </p:cNvSpPr>
          <p:nvPr>
            <p:ph idx="1"/>
          </p:nvPr>
        </p:nvSpPr>
        <p:spPr>
          <a:xfrm>
            <a:off x="1009443" y="1807361"/>
            <a:ext cx="7125112" cy="1850239"/>
          </a:xfrm>
        </p:spPr>
        <p:txBody>
          <a:bodyPr/>
          <a:lstStyle/>
          <a:p>
            <a:r>
              <a:rPr lang="en-US" dirty="0" err="1" smtClean="0"/>
              <a:t>Hemiptera</a:t>
            </a:r>
            <a:r>
              <a:rPr lang="en-US" dirty="0" smtClean="0"/>
              <a:t> </a:t>
            </a:r>
          </a:p>
          <a:p>
            <a:r>
              <a:rPr lang="en-US" dirty="0" err="1" smtClean="0"/>
              <a:t>Hemimetabolous</a:t>
            </a:r>
            <a:r>
              <a:rPr lang="en-US" dirty="0" smtClean="0"/>
              <a:t> </a:t>
            </a:r>
          </a:p>
          <a:p>
            <a:r>
              <a:rPr lang="en-US" dirty="0" smtClean="0"/>
              <a:t>Piercing-sucking </a:t>
            </a:r>
          </a:p>
          <a:p>
            <a:r>
              <a:rPr lang="en-US" dirty="0" smtClean="0"/>
              <a:t>Pest</a:t>
            </a:r>
            <a:endParaRPr lang="en-US"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3810000"/>
            <a:ext cx="3810000" cy="285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37364" y="600075"/>
            <a:ext cx="3810000" cy="3209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8876109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088 </a:t>
            </a:r>
            <a:r>
              <a:rPr lang="en-US" dirty="0" smtClean="0"/>
              <a:t>Metallic wood boring </a:t>
            </a:r>
            <a:r>
              <a:rPr lang="en-US" dirty="0"/>
              <a:t>beetle</a:t>
            </a:r>
          </a:p>
        </p:txBody>
      </p:sp>
      <p:sp>
        <p:nvSpPr>
          <p:cNvPr id="3" name="Content Placeholder 2"/>
          <p:cNvSpPr>
            <a:spLocks noGrp="1"/>
          </p:cNvSpPr>
          <p:nvPr>
            <p:ph idx="1"/>
          </p:nvPr>
        </p:nvSpPr>
        <p:spPr>
          <a:xfrm>
            <a:off x="1009443" y="1807361"/>
            <a:ext cx="7125112" cy="1774039"/>
          </a:xfrm>
        </p:spPr>
        <p:txBody>
          <a:bodyPr/>
          <a:lstStyle/>
          <a:p>
            <a:r>
              <a:rPr lang="en-US" dirty="0" err="1" smtClean="0"/>
              <a:t>Coleoptera</a:t>
            </a:r>
            <a:r>
              <a:rPr lang="en-US" dirty="0" smtClean="0"/>
              <a:t> </a:t>
            </a:r>
          </a:p>
          <a:p>
            <a:r>
              <a:rPr lang="en-US" dirty="0" err="1" smtClean="0"/>
              <a:t>Holometabolous</a:t>
            </a:r>
            <a:r>
              <a:rPr lang="en-US" dirty="0" smtClean="0"/>
              <a:t> </a:t>
            </a:r>
          </a:p>
          <a:p>
            <a:r>
              <a:rPr lang="en-US" dirty="0" smtClean="0"/>
              <a:t>Chewing </a:t>
            </a:r>
          </a:p>
          <a:p>
            <a:r>
              <a:rPr lang="en-US" dirty="0" smtClean="0"/>
              <a:t>Pest</a:t>
            </a:r>
            <a:endParaRPr lang="en-US" dirty="0"/>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4052316"/>
            <a:ext cx="3429000" cy="2386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67200" y="4223905"/>
            <a:ext cx="3704460" cy="2228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00600" y="1467008"/>
            <a:ext cx="1804987" cy="27568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6896052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089 </a:t>
            </a:r>
            <a:r>
              <a:rPr lang="en-US" dirty="0" smtClean="0"/>
              <a:t>Milkweed </a:t>
            </a:r>
            <a:r>
              <a:rPr lang="en-US" dirty="0"/>
              <a:t>bug</a:t>
            </a:r>
          </a:p>
        </p:txBody>
      </p:sp>
      <p:sp>
        <p:nvSpPr>
          <p:cNvPr id="3" name="Content Placeholder 2"/>
          <p:cNvSpPr>
            <a:spLocks noGrp="1"/>
          </p:cNvSpPr>
          <p:nvPr>
            <p:ph idx="1"/>
          </p:nvPr>
        </p:nvSpPr>
        <p:spPr>
          <a:xfrm>
            <a:off x="1009443" y="1807361"/>
            <a:ext cx="7125112" cy="1469239"/>
          </a:xfrm>
        </p:spPr>
        <p:txBody>
          <a:bodyPr>
            <a:normAutofit fontScale="92500" lnSpcReduction="10000"/>
          </a:bodyPr>
          <a:lstStyle/>
          <a:p>
            <a:r>
              <a:rPr lang="en-US" dirty="0" err="1" smtClean="0"/>
              <a:t>Hemiptera</a:t>
            </a:r>
            <a:r>
              <a:rPr lang="en-US" dirty="0" smtClean="0"/>
              <a:t> </a:t>
            </a:r>
          </a:p>
          <a:p>
            <a:r>
              <a:rPr lang="en-US" dirty="0" err="1" smtClean="0"/>
              <a:t>Hemimetabolous</a:t>
            </a:r>
            <a:r>
              <a:rPr lang="en-US" dirty="0" smtClean="0"/>
              <a:t> </a:t>
            </a:r>
          </a:p>
          <a:p>
            <a:r>
              <a:rPr lang="en-US" dirty="0" smtClean="0"/>
              <a:t>Piercing-sucking </a:t>
            </a:r>
          </a:p>
          <a:p>
            <a:r>
              <a:rPr lang="en-US" dirty="0" smtClean="0"/>
              <a:t>Pest</a:t>
            </a:r>
            <a:endParaRPr lang="en-US" dirty="0"/>
          </a:p>
        </p:txBody>
      </p:sp>
      <p:pic>
        <p:nvPicPr>
          <p:cNvPr id="4" name="Picture 1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4650" y="3657600"/>
            <a:ext cx="4806950" cy="287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0" y="3589338"/>
            <a:ext cx="3429000" cy="3086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0956938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090 Millipede</a:t>
            </a:r>
            <a:endParaRPr lang="en-US" dirty="0"/>
          </a:p>
        </p:txBody>
      </p:sp>
      <p:sp>
        <p:nvSpPr>
          <p:cNvPr id="3" name="Content Placeholder 2"/>
          <p:cNvSpPr>
            <a:spLocks noGrp="1"/>
          </p:cNvSpPr>
          <p:nvPr>
            <p:ph idx="1"/>
          </p:nvPr>
        </p:nvSpPr>
        <p:spPr>
          <a:xfrm>
            <a:off x="1009443" y="1807361"/>
            <a:ext cx="7125112" cy="1393039"/>
          </a:xfrm>
        </p:spPr>
        <p:txBody>
          <a:bodyPr/>
          <a:lstStyle/>
          <a:p>
            <a:r>
              <a:rPr lang="en-US" dirty="0" smtClean="0"/>
              <a:t>Non-insect</a:t>
            </a:r>
          </a:p>
          <a:p>
            <a:r>
              <a:rPr lang="en-US" dirty="0" smtClean="0"/>
              <a:t>Chewing </a:t>
            </a:r>
          </a:p>
          <a:p>
            <a:r>
              <a:rPr lang="en-US" dirty="0" smtClean="0"/>
              <a:t>Beneficial</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7400" y="3200400"/>
            <a:ext cx="5029200" cy="3136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0013811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091 </a:t>
            </a:r>
            <a:r>
              <a:rPr lang="en-US" dirty="0" smtClean="0"/>
              <a:t>Minute </a:t>
            </a:r>
            <a:r>
              <a:rPr lang="en-US" dirty="0"/>
              <a:t>pirate bug</a:t>
            </a:r>
          </a:p>
        </p:txBody>
      </p:sp>
      <p:sp>
        <p:nvSpPr>
          <p:cNvPr id="3" name="Content Placeholder 2"/>
          <p:cNvSpPr>
            <a:spLocks noGrp="1"/>
          </p:cNvSpPr>
          <p:nvPr>
            <p:ph idx="1"/>
          </p:nvPr>
        </p:nvSpPr>
        <p:spPr>
          <a:xfrm>
            <a:off x="1009443" y="1807361"/>
            <a:ext cx="7125112" cy="1926439"/>
          </a:xfrm>
        </p:spPr>
        <p:txBody>
          <a:bodyPr/>
          <a:lstStyle/>
          <a:p>
            <a:r>
              <a:rPr lang="en-US" dirty="0" err="1" smtClean="0"/>
              <a:t>Hemiptera</a:t>
            </a:r>
            <a:r>
              <a:rPr lang="en-US" dirty="0" smtClean="0"/>
              <a:t> </a:t>
            </a:r>
          </a:p>
          <a:p>
            <a:r>
              <a:rPr lang="en-US" dirty="0" err="1" smtClean="0"/>
              <a:t>Hemimetabolous</a:t>
            </a:r>
            <a:r>
              <a:rPr lang="en-US" dirty="0" smtClean="0"/>
              <a:t> </a:t>
            </a:r>
          </a:p>
          <a:p>
            <a:r>
              <a:rPr lang="en-US" dirty="0" smtClean="0"/>
              <a:t>Piercing-sucking </a:t>
            </a:r>
          </a:p>
          <a:p>
            <a:r>
              <a:rPr lang="en-US" dirty="0" smtClean="0"/>
              <a:t>Beneficial</a:t>
            </a:r>
            <a:endParaRPr lang="en-US" dirty="0"/>
          </a:p>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3657600"/>
            <a:ext cx="2152650" cy="285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52800" y="2997586"/>
            <a:ext cx="4657725" cy="35175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8864208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092 </a:t>
            </a:r>
            <a:r>
              <a:rPr lang="en-US" dirty="0" smtClean="0"/>
              <a:t>Mole </a:t>
            </a:r>
            <a:r>
              <a:rPr lang="en-US" dirty="0"/>
              <a:t>cricket</a:t>
            </a:r>
          </a:p>
        </p:txBody>
      </p:sp>
      <p:sp>
        <p:nvSpPr>
          <p:cNvPr id="3" name="Content Placeholder 2"/>
          <p:cNvSpPr>
            <a:spLocks noGrp="1"/>
          </p:cNvSpPr>
          <p:nvPr>
            <p:ph idx="1"/>
          </p:nvPr>
        </p:nvSpPr>
        <p:spPr>
          <a:xfrm>
            <a:off x="1009443" y="1807361"/>
            <a:ext cx="7125112" cy="1545439"/>
          </a:xfrm>
        </p:spPr>
        <p:txBody>
          <a:bodyPr>
            <a:normAutofit lnSpcReduction="10000"/>
          </a:bodyPr>
          <a:lstStyle/>
          <a:p>
            <a:r>
              <a:rPr lang="en-US" dirty="0" err="1" smtClean="0"/>
              <a:t>Orthoptera</a:t>
            </a:r>
            <a:r>
              <a:rPr lang="en-US" dirty="0" smtClean="0"/>
              <a:t> </a:t>
            </a:r>
          </a:p>
          <a:p>
            <a:r>
              <a:rPr lang="en-US" dirty="0" err="1" smtClean="0"/>
              <a:t>Hemimetabolous</a:t>
            </a:r>
            <a:r>
              <a:rPr lang="en-US" dirty="0" smtClean="0"/>
              <a:t> </a:t>
            </a:r>
          </a:p>
          <a:p>
            <a:r>
              <a:rPr lang="en-US" dirty="0"/>
              <a:t>C</a:t>
            </a:r>
            <a:r>
              <a:rPr lang="en-US" dirty="0" smtClean="0"/>
              <a:t>hewing </a:t>
            </a:r>
          </a:p>
          <a:p>
            <a:r>
              <a:rPr lang="en-US" dirty="0" smtClean="0"/>
              <a:t>Pest</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3581400"/>
            <a:ext cx="4503738" cy="25273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mole crickets, Gryllotalpidae: N/A N/A ">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57800" y="1558347"/>
            <a:ext cx="3292475" cy="25622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5867074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093 </a:t>
            </a:r>
            <a:r>
              <a:rPr lang="en-US" dirty="0" smtClean="0"/>
              <a:t>Monarch </a:t>
            </a:r>
            <a:r>
              <a:rPr lang="en-US" dirty="0"/>
              <a:t>butterfly</a:t>
            </a:r>
          </a:p>
        </p:txBody>
      </p:sp>
      <p:sp>
        <p:nvSpPr>
          <p:cNvPr id="3" name="Content Placeholder 2"/>
          <p:cNvSpPr>
            <a:spLocks noGrp="1"/>
          </p:cNvSpPr>
          <p:nvPr>
            <p:ph idx="1"/>
          </p:nvPr>
        </p:nvSpPr>
        <p:spPr>
          <a:xfrm>
            <a:off x="1009443" y="1807361"/>
            <a:ext cx="7125112" cy="1926439"/>
          </a:xfrm>
        </p:spPr>
        <p:txBody>
          <a:bodyPr/>
          <a:lstStyle/>
          <a:p>
            <a:r>
              <a:rPr lang="en-US" dirty="0" smtClean="0"/>
              <a:t>Lepidoptera </a:t>
            </a:r>
          </a:p>
          <a:p>
            <a:r>
              <a:rPr lang="en-US" dirty="0" err="1" smtClean="0"/>
              <a:t>Holometabolous</a:t>
            </a:r>
            <a:r>
              <a:rPr lang="en-US" dirty="0" smtClean="0"/>
              <a:t> </a:t>
            </a:r>
          </a:p>
          <a:p>
            <a:r>
              <a:rPr lang="en-US" dirty="0" smtClean="0"/>
              <a:t>Siphoning </a:t>
            </a:r>
          </a:p>
          <a:p>
            <a:r>
              <a:rPr lang="en-US" dirty="0" smtClean="0"/>
              <a:t>Beneficial</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3810000"/>
            <a:ext cx="4402137" cy="2589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21682" y="3362325"/>
            <a:ext cx="3929063" cy="303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24750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TC102455596[[fn=Spring]]</Template>
  <TotalTime>558</TotalTime>
  <Words>1572</Words>
  <Application>Microsoft Office PowerPoint</Application>
  <PresentationFormat>On-screen Show (4:3)</PresentationFormat>
  <Paragraphs>771</Paragraphs>
  <Slides>156</Slides>
  <Notes>0</Notes>
  <HiddenSlides>0</HiddenSlides>
  <MMClips>0</MMClips>
  <ScaleCrop>false</ScaleCrop>
  <HeadingPairs>
    <vt:vector size="4" baseType="variant">
      <vt:variant>
        <vt:lpstr>Theme</vt:lpstr>
      </vt:variant>
      <vt:variant>
        <vt:i4>1</vt:i4>
      </vt:variant>
      <vt:variant>
        <vt:lpstr>Slide Titles</vt:lpstr>
      </vt:variant>
      <vt:variant>
        <vt:i4>156</vt:i4>
      </vt:variant>
    </vt:vector>
  </HeadingPairs>
  <TitlesOfParts>
    <vt:vector size="157" baseType="lpstr">
      <vt:lpstr>Spring</vt:lpstr>
      <vt:lpstr>Midway FFA  </vt:lpstr>
      <vt:lpstr>Metamorphosis</vt:lpstr>
      <vt:lpstr>Metamorhposis</vt:lpstr>
      <vt:lpstr>Metamorphosis</vt:lpstr>
      <vt:lpstr>Types of Mouthparts </vt:lpstr>
      <vt:lpstr>Types of Mouthparts </vt:lpstr>
      <vt:lpstr>001 American cockroach </vt:lpstr>
      <vt:lpstr>002 Antlion  </vt:lpstr>
      <vt:lpstr>003 Antlion Larvae </vt:lpstr>
      <vt:lpstr>004 Aphid </vt:lpstr>
      <vt:lpstr>005 Armored scale </vt:lpstr>
      <vt:lpstr>006 Assassin Bug</vt:lpstr>
      <vt:lpstr>007 Backswimmer</vt:lpstr>
      <vt:lpstr>008 Bagworm</vt:lpstr>
      <vt:lpstr>009 Bed bug</vt:lpstr>
      <vt:lpstr>010 Beet armyworm larva</vt:lpstr>
      <vt:lpstr>011 Big-eyed bug</vt:lpstr>
      <vt:lpstr>012 Biting louse  </vt:lpstr>
      <vt:lpstr>013 Biting midge </vt:lpstr>
      <vt:lpstr>014 Black widow spider</vt:lpstr>
      <vt:lpstr>015 Blister beetle</vt:lpstr>
      <vt:lpstr>016 Blow fly</vt:lpstr>
      <vt:lpstr>017 Boll weevil</vt:lpstr>
      <vt:lpstr>018 Bollworm</vt:lpstr>
      <vt:lpstr>019 Boxelder bug</vt:lpstr>
      <vt:lpstr>020 Book louse</vt:lpstr>
      <vt:lpstr>021 Brown dog tick</vt:lpstr>
      <vt:lpstr>022 Brown recluse spider</vt:lpstr>
      <vt:lpstr>023 Bumble bee</vt:lpstr>
      <vt:lpstr>024 Cabbage looper</vt:lpstr>
      <vt:lpstr>025 Carpet beetle</vt:lpstr>
      <vt:lpstr>026 Carrion beetle</vt:lpstr>
      <vt:lpstr>027 Cattle grub</vt:lpstr>
      <vt:lpstr>028 Centipede</vt:lpstr>
      <vt:lpstr>029 Cicada</vt:lpstr>
      <vt:lpstr>030 Cicada Killer</vt:lpstr>
      <vt:lpstr>031 Cigarette beetle</vt:lpstr>
      <vt:lpstr>032 Click beetle</vt:lpstr>
      <vt:lpstr>033 Colorado potato beetle</vt:lpstr>
      <vt:lpstr>034 Crab spider</vt:lpstr>
      <vt:lpstr>035 Crane fly</vt:lpstr>
      <vt:lpstr>036 Damsel bug</vt:lpstr>
      <vt:lpstr>037 Damselfly</vt:lpstr>
      <vt:lpstr>038 Damselfly nymph</vt:lpstr>
      <vt:lpstr>039 Darkling beetle </vt:lpstr>
      <vt:lpstr>040 Deer fly</vt:lpstr>
      <vt:lpstr>041 Deer ked</vt:lpstr>
      <vt:lpstr>041 Dobsonfly</vt:lpstr>
      <vt:lpstr>043 Dragonfly</vt:lpstr>
      <vt:lpstr>044 Dragonfly nymph</vt:lpstr>
      <vt:lpstr>045 Dung beetle</vt:lpstr>
      <vt:lpstr>046 Earwig</vt:lpstr>
      <vt:lpstr>047 Elm leaf beetle</vt:lpstr>
      <vt:lpstr>048 Fall webworm</vt:lpstr>
      <vt:lpstr>049 Field cricket</vt:lpstr>
      <vt:lpstr>050 Firefly</vt:lpstr>
      <vt:lpstr>051 Flea</vt:lpstr>
      <vt:lpstr>052 Flea beetle</vt:lpstr>
      <vt:lpstr>053 Flesh fly</vt:lpstr>
      <vt:lpstr>054 Garden spider</vt:lpstr>
      <vt:lpstr>055 German cockroach</vt:lpstr>
      <vt:lpstr>056 Giant water bug</vt:lpstr>
      <vt:lpstr>057 Banded winged grasshopper</vt:lpstr>
      <vt:lpstr>058 Gray hairstreak </vt:lpstr>
      <vt:lpstr>059 Green June beetle</vt:lpstr>
      <vt:lpstr>060 Green lace wing</vt:lpstr>
      <vt:lpstr>061 Ground beetle</vt:lpstr>
      <vt:lpstr>062 Harlequin bug</vt:lpstr>
      <vt:lpstr>063 Harvestman</vt:lpstr>
      <vt:lpstr>064 Hellgrammite</vt:lpstr>
      <vt:lpstr>065 Honey bee</vt:lpstr>
      <vt:lpstr>066 Horn fly</vt:lpstr>
      <vt:lpstr>067 Horntail wasp</vt:lpstr>
      <vt:lpstr>068 Horse fly</vt:lpstr>
      <vt:lpstr>069 House fly</vt:lpstr>
      <vt:lpstr>070 Ichneumon wasp</vt:lpstr>
      <vt:lpstr>071 Indian meal moth  </vt:lpstr>
      <vt:lpstr>072 Ironclad beetle</vt:lpstr>
      <vt:lpstr>073 Jerusalem cricket</vt:lpstr>
      <vt:lpstr>074 Jumping spider</vt:lpstr>
      <vt:lpstr>075 Katydid</vt:lpstr>
      <vt:lpstr>076 Lace bug</vt:lpstr>
      <vt:lpstr>077 Lacewing larva</vt:lpstr>
      <vt:lpstr>078 Ladybird beetle</vt:lpstr>
      <vt:lpstr>079 Ladybird beetle larva</vt:lpstr>
      <vt:lpstr>080 Leaf-footed bug</vt:lpstr>
      <vt:lpstr>081 Leafhopper</vt:lpstr>
      <vt:lpstr>082 Longhorned beetle</vt:lpstr>
      <vt:lpstr>083 Luna moth</vt:lpstr>
      <vt:lpstr>084 Mantidfly</vt:lpstr>
      <vt:lpstr>085 May beetle</vt:lpstr>
      <vt:lpstr>086 Mayfly</vt:lpstr>
      <vt:lpstr>087 Mealybug</vt:lpstr>
      <vt:lpstr>088 Metallic wood boring beetle</vt:lpstr>
      <vt:lpstr>089 Milkweed bug</vt:lpstr>
      <vt:lpstr>090 Millipede</vt:lpstr>
      <vt:lpstr>091 Minute pirate bug</vt:lpstr>
      <vt:lpstr>092 Mole cricket</vt:lpstr>
      <vt:lpstr>093 Monarch butterfly</vt:lpstr>
      <vt:lpstr>094 Mosquito</vt:lpstr>
      <vt:lpstr>095 Mud-dauber wasp</vt:lpstr>
      <vt:lpstr>096 Oriental cockroach</vt:lpstr>
      <vt:lpstr>097 Painted lady</vt:lpstr>
      <vt:lpstr>098 Paper wasp</vt:lpstr>
      <vt:lpstr>099 Pillbug</vt:lpstr>
      <vt:lpstr>100 Praying mantis</vt:lpstr>
      <vt:lpstr>101 Predaceous diving beetle</vt:lpstr>
      <vt:lpstr>102 Red admiral </vt:lpstr>
      <vt:lpstr>103 Red flour beetle</vt:lpstr>
      <vt:lpstr>104 Red harvester ant</vt:lpstr>
      <vt:lpstr>105 Red imported fire ant</vt:lpstr>
      <vt:lpstr>106 Rice Weevil</vt:lpstr>
      <vt:lpstr>107 Robber fly </vt:lpstr>
      <vt:lpstr>108 Rove beetle</vt:lpstr>
      <vt:lpstr>109 Sawtoothed grain beetle</vt:lpstr>
      <vt:lpstr>110 Scorpion</vt:lpstr>
      <vt:lpstr>111 Scorpionfly</vt:lpstr>
      <vt:lpstr>112 Silverfish</vt:lpstr>
      <vt:lpstr>113 Skipper butterfly</vt:lpstr>
      <vt:lpstr>114 Snakefly  </vt:lpstr>
      <vt:lpstr>115 Soft scale</vt:lpstr>
      <vt:lpstr>116 Soldier beetle</vt:lpstr>
      <vt:lpstr>117 Southwestern corn borer </vt:lpstr>
      <vt:lpstr>118 Sphinx moth</vt:lpstr>
      <vt:lpstr>119 Spider mite</vt:lpstr>
      <vt:lpstr>120 Spinose ear tick</vt:lpstr>
      <vt:lpstr>121 Spittlebug</vt:lpstr>
      <vt:lpstr>122 Spotted cucumber beetle</vt:lpstr>
      <vt:lpstr>123 Springtail</vt:lpstr>
      <vt:lpstr>124 Squash bug</vt:lpstr>
      <vt:lpstr>125 Stag beetle</vt:lpstr>
      <vt:lpstr>126 Stonefly</vt:lpstr>
      <vt:lpstr>127 Sucking louse</vt:lpstr>
      <vt:lpstr>128 Sulphur butterfly</vt:lpstr>
      <vt:lpstr>129 Swallowtail butterfly</vt:lpstr>
      <vt:lpstr>130 Syrphid fly</vt:lpstr>
      <vt:lpstr>131 Tarantula hawk</vt:lpstr>
      <vt:lpstr>132 Tarnished plant bug</vt:lpstr>
      <vt:lpstr>133 Termite</vt:lpstr>
      <vt:lpstr>134 Trichogramma wasp</vt:lpstr>
      <vt:lpstr>135 Thrips</vt:lpstr>
      <vt:lpstr>136 Tiger beetle</vt:lpstr>
      <vt:lpstr>137 Toad bug</vt:lpstr>
      <vt:lpstr>138 Tomato hornworm</vt:lpstr>
      <vt:lpstr>139 Tree cricket </vt:lpstr>
      <vt:lpstr>140 Treehopper</vt:lpstr>
      <vt:lpstr>141 Tumbling flower beetle</vt:lpstr>
      <vt:lpstr>142 Velvet ant</vt:lpstr>
      <vt:lpstr>143 Viceroy butterfly</vt:lpstr>
      <vt:lpstr>144 Vinegaroon  </vt:lpstr>
      <vt:lpstr>145 Walkingstick</vt:lpstr>
      <vt:lpstr>146 Water boatman</vt:lpstr>
      <vt:lpstr>147 Water strider</vt:lpstr>
      <vt:lpstr>148 Whirligig beetle  </vt:lpstr>
      <vt:lpstr>149 White grub</vt:lpstr>
      <vt:lpstr>150 Whitefly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Midway FFA</dc:title>
  <dc:creator>Wheeler,Jess</dc:creator>
  <cp:lastModifiedBy>jmiddleton</cp:lastModifiedBy>
  <cp:revision>43</cp:revision>
  <dcterms:created xsi:type="dcterms:W3CDTF">2012-02-16T14:29:14Z</dcterms:created>
  <dcterms:modified xsi:type="dcterms:W3CDTF">2012-03-09T19:27:49Z</dcterms:modified>
</cp:coreProperties>
</file>